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2" r:id="rId5"/>
    <p:sldId id="261" r:id="rId6"/>
    <p:sldId id="263" r:id="rId7"/>
    <p:sldId id="259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sVCL1vQOU2f59i1b7Qf44w==" hashData="dzHl36nQt+whAyUWCMvBZdoXzjg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792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923" autoAdjust="0"/>
    <p:restoredTop sz="94660"/>
  </p:normalViewPr>
  <p:slideViewPr>
    <p:cSldViewPr>
      <p:cViewPr varScale="1">
        <p:scale>
          <a:sx n="91" d="100"/>
          <a:sy n="91" d="100"/>
        </p:scale>
        <p:origin x="-7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A7EC-ED0B-4424-A52C-3FA4F649DAEE}" type="datetimeFigureOut">
              <a:rPr lang="pt-BR" smtClean="0"/>
              <a:pPr/>
              <a:t>30/12/2014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C41D7-A582-4DD7-A6A4-2D2AD5AFAA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A7EC-ED0B-4424-A52C-3FA4F649D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30/12/2014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C41D7-A582-4DD7-A6A4-2D2AD5AFAAA8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75856" y="5306918"/>
            <a:ext cx="5868144" cy="951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3500" b="1" dirty="0" smtClean="0">
                <a:solidFill>
                  <a:schemeClr val="bg1"/>
                </a:solidFill>
              </a:rPr>
              <a:t>Lição 1</a:t>
            </a:r>
          </a:p>
          <a:p>
            <a:pPr>
              <a:lnSpc>
                <a:spcPts val="3300"/>
              </a:lnSpc>
            </a:pPr>
            <a:r>
              <a:rPr lang="pt-BR" sz="3500" b="1" dirty="0" smtClean="0">
                <a:solidFill>
                  <a:schemeClr val="bg1"/>
                </a:solidFill>
              </a:rPr>
              <a:t>O Chamado da Sabedoria</a:t>
            </a:r>
            <a:endParaRPr lang="pt-BR" sz="3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545616"/>
            <a:ext cx="8064896" cy="86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1. O que é Sabedoria? 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É 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o mesmo que Inteligência, Experiência e Conhecimento?</a:t>
            </a:r>
            <a:endParaRPr lang="pt-BR" sz="3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7624" y="1988840"/>
            <a:ext cx="626469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Sabedoria é o mesmo que inteligência e conhecimento. Uma pessoa considerada sábia é aquela que dedica muitas horas ao estudo, </a:t>
            </a:r>
            <a:r>
              <a:rPr lang="pt-BR" sz="2500" dirty="0" smtClean="0">
                <a:cs typeface="Times New Roman" pitchFamily="18" charset="0"/>
              </a:rPr>
              <a:t>e especializa-se </a:t>
            </a:r>
            <a:r>
              <a:rPr lang="pt-BR" sz="2500" dirty="0" smtClean="0">
                <a:cs typeface="Times New Roman" pitchFamily="18" charset="0"/>
              </a:rPr>
              <a:t>em alguma área da ciência.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7624" y="3673248"/>
            <a:ext cx="6048672" cy="137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Sabedoria não </a:t>
            </a:r>
            <a:r>
              <a:rPr lang="pt-BR" sz="2500" dirty="0" smtClean="0">
                <a:cs typeface="Times New Roman" pitchFamily="18" charset="0"/>
              </a:rPr>
              <a:t>é sinônimo de experiência. Passar por inúmeros problemas sem que se saiba avaliar e pesar os acontecimentos e as </a:t>
            </a:r>
            <a:r>
              <a:rPr lang="pt-BR" sz="2500" dirty="0" smtClean="0">
                <a:cs typeface="Times New Roman" pitchFamily="18" charset="0"/>
              </a:rPr>
              <a:t>consequências, </a:t>
            </a:r>
            <a:r>
              <a:rPr lang="pt-BR" sz="2500" dirty="0" smtClean="0">
                <a:cs typeface="Times New Roman" pitchFamily="18" charset="0"/>
              </a:rPr>
              <a:t>não faz de nós sábios.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87624" y="5362144"/>
            <a:ext cx="64800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Sabedoria é o </a:t>
            </a:r>
            <a:r>
              <a:rPr lang="pt-BR" sz="2500" u="sng" dirty="0" smtClean="0">
                <a:cs typeface="Times New Roman" pitchFamily="18" charset="0"/>
              </a:rPr>
              <a:t>discernimento</a:t>
            </a:r>
            <a:r>
              <a:rPr lang="pt-BR" sz="2500" dirty="0" smtClean="0">
                <a:cs typeface="Times New Roman" pitchFamily="18" charset="0"/>
              </a:rPr>
              <a:t> para fazer escolhas corretas, tomar decisões acertadas no dia a dia. É ser humilde para reconhecer quando se erra e não se vangloriar quando se acerta.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668344" y="1988841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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668344" y="3681028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668344" y="5373216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3648" y="545616"/>
            <a:ext cx="6336704" cy="86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2. Onde podemos obter Sabedoria? Qual a fonte da verdadeira Sabedoria?</a:t>
            </a:r>
            <a:endParaRPr lang="pt-BR" sz="3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7624" y="1988840"/>
            <a:ext cx="5832648" cy="137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Obtemos sabedoria nos LIVROS e </a:t>
            </a:r>
            <a:r>
              <a:rPr lang="pt-BR" sz="2500" dirty="0" smtClean="0">
                <a:cs typeface="Times New Roman" pitchFamily="18" charset="0"/>
              </a:rPr>
              <a:t>apostilas, </a:t>
            </a:r>
            <a:r>
              <a:rPr lang="pt-BR" sz="2500" dirty="0" smtClean="0">
                <a:cs typeface="Times New Roman" pitchFamily="18" charset="0"/>
              </a:rPr>
              <a:t>lidos em casa ou na escola; pesquisando o GOOGLE na internet; e assistindo os canais Futura, Discovery e </a:t>
            </a:r>
            <a:r>
              <a:rPr lang="pt-BR" sz="2500" dirty="0" err="1" smtClean="0">
                <a:cs typeface="Times New Roman" pitchFamily="18" charset="0"/>
              </a:rPr>
              <a:t>National</a:t>
            </a:r>
            <a:r>
              <a:rPr lang="pt-BR" sz="2500" dirty="0" smtClean="0">
                <a:cs typeface="Times New Roman" pitchFamily="18" charset="0"/>
              </a:rPr>
              <a:t> </a:t>
            </a:r>
            <a:r>
              <a:rPr lang="pt-BR" sz="2500" dirty="0" err="1" smtClean="0">
                <a:cs typeface="Times New Roman" pitchFamily="18" charset="0"/>
              </a:rPr>
              <a:t>Geografic</a:t>
            </a:r>
            <a:r>
              <a:rPr lang="pt-BR" sz="2500" dirty="0" smtClean="0">
                <a:cs typeface="Times New Roman" pitchFamily="18" charset="0"/>
              </a:rPr>
              <a:t>.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7624" y="3673248"/>
            <a:ext cx="604867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u="sng" dirty="0" smtClean="0">
                <a:cs typeface="Times New Roman" pitchFamily="18" charset="0"/>
              </a:rPr>
              <a:t>Deus</a:t>
            </a:r>
            <a:r>
              <a:rPr lang="pt-BR" sz="2500" dirty="0" smtClean="0">
                <a:cs typeface="Times New Roman" pitchFamily="18" charset="0"/>
              </a:rPr>
              <a:t> é a fonte da verdadeira </a:t>
            </a:r>
            <a:r>
              <a:rPr lang="pt-BR" sz="2500" dirty="0" smtClean="0">
                <a:cs typeface="Times New Roman" pitchFamily="18" charset="0"/>
              </a:rPr>
              <a:t>Sabedoria - Ele </a:t>
            </a:r>
            <a:r>
              <a:rPr lang="pt-BR" sz="2500" dirty="0" smtClean="0">
                <a:cs typeface="Times New Roman" pitchFamily="18" charset="0"/>
              </a:rPr>
              <a:t>não tem Sabedoria; Ele é </a:t>
            </a:r>
            <a:r>
              <a:rPr lang="pt-BR" sz="2500" dirty="0" smtClean="0">
                <a:cs typeface="Times New Roman" pitchFamily="18" charset="0"/>
              </a:rPr>
              <a:t>Sabedoria! Ele </a:t>
            </a:r>
            <a:r>
              <a:rPr lang="pt-BR" sz="2500" dirty="0" smtClean="0">
                <a:cs typeface="Times New Roman" pitchFamily="18" charset="0"/>
              </a:rPr>
              <a:t>não raciocina; Ele sabe! </a:t>
            </a:r>
            <a:r>
              <a:rPr lang="pt-BR" sz="2500" dirty="0" smtClean="0">
                <a:cs typeface="Times New Roman" pitchFamily="18" charset="0"/>
              </a:rPr>
              <a:t>(</a:t>
            </a:r>
            <a:r>
              <a:rPr lang="pt-BR" sz="2500" dirty="0" err="1" smtClean="0">
                <a:cs typeface="Times New Roman" pitchFamily="18" charset="0"/>
              </a:rPr>
              <a:t>Pv</a:t>
            </a:r>
            <a:r>
              <a:rPr lang="pt-BR" sz="2500" dirty="0" smtClean="0">
                <a:cs typeface="Times New Roman" pitchFamily="18" charset="0"/>
              </a:rPr>
              <a:t> </a:t>
            </a:r>
            <a:r>
              <a:rPr lang="pt-BR" sz="2500" dirty="0" smtClean="0">
                <a:cs typeface="Times New Roman" pitchFamily="18" charset="0"/>
              </a:rPr>
              <a:t>8). </a:t>
            </a:r>
            <a:r>
              <a:rPr lang="pt-BR" sz="2500" dirty="0" err="1" smtClean="0">
                <a:cs typeface="Times New Roman" pitchFamily="18" charset="0"/>
              </a:rPr>
              <a:t>Adquirimos-a</a:t>
            </a:r>
            <a:r>
              <a:rPr lang="pt-BR" sz="2500" dirty="0" smtClean="0">
                <a:cs typeface="Times New Roman" pitchFamily="18" charset="0"/>
              </a:rPr>
              <a:t> </a:t>
            </a:r>
            <a:r>
              <a:rPr lang="pt-BR" sz="2500" dirty="0" smtClean="0">
                <a:cs typeface="Times New Roman" pitchFamily="18" charset="0"/>
              </a:rPr>
              <a:t>por meio do relacionamento com Ele (</a:t>
            </a:r>
            <a:r>
              <a:rPr lang="pt-BR" sz="2500" dirty="0" err="1" smtClean="0">
                <a:cs typeface="Times New Roman" pitchFamily="18" charset="0"/>
              </a:rPr>
              <a:t>Pv</a:t>
            </a:r>
            <a:r>
              <a:rPr lang="pt-BR" sz="2500" dirty="0" smtClean="0">
                <a:cs typeface="Times New Roman" pitchFamily="18" charset="0"/>
              </a:rPr>
              <a:t> 1:7).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87624" y="5362144"/>
            <a:ext cx="6552728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Obtemos sabedoria </a:t>
            </a:r>
            <a:r>
              <a:rPr lang="pt-BR" sz="2500" dirty="0" smtClean="0">
                <a:cs typeface="Times New Roman" pitchFamily="18" charset="0"/>
              </a:rPr>
              <a:t>também por meio </a:t>
            </a:r>
            <a:r>
              <a:rPr lang="pt-BR" sz="2500" dirty="0" smtClean="0">
                <a:cs typeface="Times New Roman" pitchFamily="18" charset="0"/>
              </a:rPr>
              <a:t>do relacionamento </a:t>
            </a:r>
            <a:r>
              <a:rPr lang="pt-BR" sz="2500" dirty="0" smtClean="0">
                <a:cs typeface="Times New Roman" pitchFamily="18" charset="0"/>
              </a:rPr>
              <a:t>com: os </a:t>
            </a:r>
            <a:r>
              <a:rPr lang="pt-BR" sz="2500" u="sng" dirty="0" smtClean="0">
                <a:cs typeface="Times New Roman" pitchFamily="18" charset="0"/>
              </a:rPr>
              <a:t>pais</a:t>
            </a:r>
            <a:r>
              <a:rPr lang="pt-BR" sz="2500" dirty="0" smtClean="0">
                <a:cs typeface="Times New Roman" pitchFamily="18" charset="0"/>
              </a:rPr>
              <a:t> </a:t>
            </a:r>
            <a:r>
              <a:rPr lang="pt-BR" sz="2500" dirty="0" smtClean="0">
                <a:cs typeface="Times New Roman" pitchFamily="18" charset="0"/>
              </a:rPr>
              <a:t>fiéis a </a:t>
            </a:r>
            <a:r>
              <a:rPr lang="pt-BR" sz="2500" dirty="0" smtClean="0">
                <a:cs typeface="Times New Roman" pitchFamily="18" charset="0"/>
              </a:rPr>
              <a:t>Deus (</a:t>
            </a:r>
            <a:r>
              <a:rPr lang="pt-BR" sz="2500" dirty="0" err="1" smtClean="0">
                <a:cs typeface="Times New Roman" pitchFamily="18" charset="0"/>
              </a:rPr>
              <a:t>Pv</a:t>
            </a:r>
            <a:r>
              <a:rPr lang="pt-BR" sz="2500" dirty="0" smtClean="0">
                <a:cs typeface="Times New Roman" pitchFamily="18" charset="0"/>
              </a:rPr>
              <a:t> 1:8); outros </a:t>
            </a:r>
            <a:r>
              <a:rPr lang="pt-BR" sz="2500" u="sng" dirty="0" smtClean="0">
                <a:cs typeface="Times New Roman" pitchFamily="18" charset="0"/>
              </a:rPr>
              <a:t>sábios</a:t>
            </a:r>
            <a:r>
              <a:rPr lang="pt-BR" sz="2500" dirty="0" smtClean="0">
                <a:cs typeface="Times New Roman" pitchFamily="18" charset="0"/>
              </a:rPr>
              <a:t> (</a:t>
            </a:r>
            <a:r>
              <a:rPr lang="pt-BR" sz="2500" dirty="0" err="1" smtClean="0">
                <a:cs typeface="Times New Roman" pitchFamily="18" charset="0"/>
              </a:rPr>
              <a:t>Pv</a:t>
            </a:r>
            <a:r>
              <a:rPr lang="pt-BR" sz="2500" dirty="0" smtClean="0">
                <a:cs typeface="Times New Roman" pitchFamily="18" charset="0"/>
              </a:rPr>
              <a:t> 3:1); pessoas </a:t>
            </a:r>
            <a:r>
              <a:rPr lang="pt-BR" sz="2500" u="sng" dirty="0" smtClean="0">
                <a:cs typeface="Times New Roman" pitchFamily="18" charset="0"/>
              </a:rPr>
              <a:t>justas</a:t>
            </a:r>
            <a:r>
              <a:rPr lang="pt-BR" sz="2500" dirty="0" smtClean="0">
                <a:cs typeface="Times New Roman" pitchFamily="18" charset="0"/>
              </a:rPr>
              <a:t> (</a:t>
            </a:r>
            <a:r>
              <a:rPr lang="pt-BR" sz="2500" dirty="0" err="1" smtClean="0">
                <a:cs typeface="Times New Roman" pitchFamily="18" charset="0"/>
              </a:rPr>
              <a:t>Sl</a:t>
            </a:r>
            <a:r>
              <a:rPr lang="pt-BR" sz="2500" dirty="0" smtClean="0">
                <a:cs typeface="Times New Roman" pitchFamily="18" charset="0"/>
              </a:rPr>
              <a:t> 37:30); e através dos </a:t>
            </a:r>
            <a:r>
              <a:rPr lang="pt-BR" sz="2500" u="sng" dirty="0" smtClean="0">
                <a:cs typeface="Times New Roman" pitchFamily="18" charset="0"/>
              </a:rPr>
              <a:t>Testemunhos</a:t>
            </a:r>
            <a:r>
              <a:rPr lang="pt-BR" sz="2500" dirty="0" smtClean="0">
                <a:cs typeface="Times New Roman" pitchFamily="18" charset="0"/>
              </a:rPr>
              <a:t> (a Bíblia - </a:t>
            </a:r>
            <a:r>
              <a:rPr lang="pt-BR" sz="2500" dirty="0" err="1" smtClean="0">
                <a:cs typeface="Times New Roman" pitchFamily="18" charset="0"/>
              </a:rPr>
              <a:t>Sl</a:t>
            </a:r>
            <a:r>
              <a:rPr lang="pt-BR" sz="2500" dirty="0" smtClean="0">
                <a:cs typeface="Times New Roman" pitchFamily="18" charset="0"/>
              </a:rPr>
              <a:t> 19:7).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668344" y="1988841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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668344" y="3681028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668344" y="5373216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332656"/>
            <a:ext cx="835292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3. Devemos desejar Sabedoria mais do que ganhar na Mega-Sena ou 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a fama de Hollywood?</a:t>
            </a:r>
          </a:p>
          <a:p>
            <a:pPr algn="ctr">
              <a:lnSpc>
                <a:spcPts val="3000"/>
              </a:lnSpc>
            </a:pP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Quais 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os benefícios da Sabedoria?</a:t>
            </a:r>
            <a:endParaRPr lang="pt-BR" sz="3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7624" y="1988840"/>
            <a:ext cx="6264696" cy="137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A Sabedoria proporciona: decisões corretas, prazer, libertação do mal (</a:t>
            </a:r>
            <a:r>
              <a:rPr lang="pt-BR" sz="2500" dirty="0" err="1" smtClean="0">
                <a:cs typeface="Times New Roman" pitchFamily="18" charset="0"/>
              </a:rPr>
              <a:t>Pv</a:t>
            </a:r>
            <a:r>
              <a:rPr lang="pt-BR" sz="2500" dirty="0" smtClean="0">
                <a:cs typeface="Times New Roman" pitchFamily="18" charset="0"/>
              </a:rPr>
              <a:t> 2:9-12); </a:t>
            </a:r>
            <a:r>
              <a:rPr lang="pt-BR" sz="2500" dirty="0" err="1" smtClean="0">
                <a:cs typeface="Times New Roman" pitchFamily="18" charset="0"/>
              </a:rPr>
              <a:t>Tranquili-dade</a:t>
            </a:r>
            <a:r>
              <a:rPr lang="pt-BR" sz="2500" dirty="0" smtClean="0">
                <a:cs typeface="Times New Roman" pitchFamily="18" charset="0"/>
              </a:rPr>
              <a:t>, paz, vida abundante, segurança, </a:t>
            </a:r>
            <a:r>
              <a:rPr lang="pt-BR" sz="2500" dirty="0" err="1" smtClean="0">
                <a:cs typeface="Times New Roman" pitchFamily="18" charset="0"/>
              </a:rPr>
              <a:t>felicida-de</a:t>
            </a:r>
            <a:r>
              <a:rPr lang="pt-BR" sz="2500" dirty="0" smtClean="0">
                <a:cs typeface="Times New Roman" pitchFamily="18" charset="0"/>
              </a:rPr>
              <a:t> duradoura e permanente (</a:t>
            </a:r>
            <a:r>
              <a:rPr lang="pt-BR" sz="2500" dirty="0" err="1" smtClean="0">
                <a:cs typeface="Times New Roman" pitchFamily="18" charset="0"/>
              </a:rPr>
              <a:t>Pv</a:t>
            </a:r>
            <a:r>
              <a:rPr lang="pt-BR" sz="2500" dirty="0" smtClean="0">
                <a:cs typeface="Times New Roman" pitchFamily="18" charset="0"/>
              </a:rPr>
              <a:t> 1:22-23).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7624" y="3673248"/>
            <a:ext cx="597666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Ela também proporciona: riquezas e honras (</a:t>
            </a:r>
            <a:r>
              <a:rPr lang="pt-BR" sz="2500" dirty="0" err="1" smtClean="0">
                <a:cs typeface="Times New Roman" pitchFamily="18" charset="0"/>
              </a:rPr>
              <a:t>Pv</a:t>
            </a:r>
            <a:r>
              <a:rPr lang="pt-BR" sz="2500" dirty="0" smtClean="0">
                <a:cs typeface="Times New Roman" pitchFamily="18" charset="0"/>
              </a:rPr>
              <a:t> 3:13-18); Proteção e vida longa (</a:t>
            </a:r>
            <a:r>
              <a:rPr lang="pt-BR" sz="2500" dirty="0" err="1" smtClean="0">
                <a:cs typeface="Times New Roman" pitchFamily="18" charset="0"/>
              </a:rPr>
              <a:t>Ec</a:t>
            </a:r>
            <a:r>
              <a:rPr lang="pt-BR" sz="2500" dirty="0" smtClean="0">
                <a:cs typeface="Times New Roman" pitchFamily="18" charset="0"/>
              </a:rPr>
              <a:t> 7:12); Bondade, passividade, misericórdia, boas </a:t>
            </a:r>
            <a:r>
              <a:rPr lang="pt-BR" sz="2500" dirty="0" smtClean="0">
                <a:cs typeface="Times New Roman" pitchFamily="18" charset="0"/>
              </a:rPr>
              <a:t>ações e </a:t>
            </a:r>
            <a:r>
              <a:rPr lang="pt-BR" sz="2500" dirty="0" smtClean="0">
                <a:cs typeface="Times New Roman" pitchFamily="18" charset="0"/>
              </a:rPr>
              <a:t>amabilidade (</a:t>
            </a:r>
            <a:r>
              <a:rPr lang="pt-BR" sz="2500" dirty="0" err="1" smtClean="0">
                <a:cs typeface="Times New Roman" pitchFamily="18" charset="0"/>
              </a:rPr>
              <a:t>Tg</a:t>
            </a:r>
            <a:r>
              <a:rPr lang="pt-BR" sz="2500" dirty="0" smtClean="0">
                <a:cs typeface="Times New Roman" pitchFamily="18" charset="0"/>
              </a:rPr>
              <a:t> 3:17).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87624" y="5362144"/>
            <a:ext cx="64800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Disciplina, sensatez, entendimento, justiça, direito, prudência, conhecimento, bom-senso, discernimento e orientação. </a:t>
            </a:r>
            <a:r>
              <a:rPr lang="pt-BR" sz="2500" i="1" dirty="0" smtClean="0">
                <a:cs typeface="Times New Roman" pitchFamily="18" charset="0"/>
              </a:rPr>
              <a:t>(</a:t>
            </a:r>
            <a:r>
              <a:rPr lang="pt-BR" sz="2500" i="1" dirty="0" err="1" smtClean="0">
                <a:cs typeface="Times New Roman" pitchFamily="18" charset="0"/>
              </a:rPr>
              <a:t>Raildes</a:t>
            </a:r>
            <a:r>
              <a:rPr lang="pt-BR" sz="2500" i="1" dirty="0" smtClean="0">
                <a:cs typeface="Times New Roman" pitchFamily="18" charset="0"/>
              </a:rPr>
              <a:t> do Nascimento, Comentário da Lição, CPB)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668344" y="1988841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668344" y="3681028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668344" y="5373216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332656"/>
            <a:ext cx="763284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4. Por que 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aqueles </a:t>
            </a:r>
            <a:r>
              <a:rPr lang="pt-BR" sz="3000" b="1" dirty="0" smtClean="0">
                <a:solidFill>
                  <a:schemeClr val="bg1"/>
                </a:solidFill>
                <a:cs typeface="Times New Roman" pitchFamily="18" charset="0"/>
              </a:rPr>
              <a:t>que aguardam a volta de Jesus precisam de muita Sabedoria nestes últimos dias?</a:t>
            </a:r>
            <a:endParaRPr lang="pt-BR" sz="3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7624" y="1988840"/>
            <a:ext cx="5832648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Somos participantes ativos na GUERRA do Bem contra o Mal, entre Deus e satanás.</a:t>
            </a:r>
          </a:p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A sabedoria nos </a:t>
            </a:r>
            <a:r>
              <a:rPr lang="pt-BR" sz="2500" dirty="0" smtClean="0">
                <a:cs typeface="Times New Roman" pitchFamily="18" charset="0"/>
              </a:rPr>
              <a:t>ajuda </a:t>
            </a:r>
            <a:r>
              <a:rPr lang="pt-BR" sz="2500" dirty="0" smtClean="0">
                <a:cs typeface="Times New Roman" pitchFamily="18" charset="0"/>
              </a:rPr>
              <a:t>a permanecer ao lado de Deus, O </a:t>
            </a:r>
            <a:r>
              <a:rPr lang="pt-BR" sz="2500" dirty="0" smtClean="0">
                <a:cs typeface="Times New Roman" pitchFamily="18" charset="0"/>
              </a:rPr>
              <a:t>general vencedor</a:t>
            </a:r>
            <a:r>
              <a:rPr lang="pt-BR" sz="2500" dirty="0" smtClean="0">
                <a:cs typeface="Times New Roman" pitchFamily="18" charset="0"/>
              </a:rPr>
              <a:t>!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7624" y="3673248"/>
            <a:ext cx="604867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O tentador prepara armadilhas </a:t>
            </a:r>
            <a:r>
              <a:rPr lang="pt-BR" sz="2500" dirty="0" err="1" smtClean="0">
                <a:cs typeface="Times New Roman" pitchFamily="18" charset="0"/>
              </a:rPr>
              <a:t>personaliza-das</a:t>
            </a:r>
            <a:r>
              <a:rPr lang="pt-BR" sz="2500" dirty="0" smtClean="0">
                <a:cs typeface="Times New Roman" pitchFamily="18" charset="0"/>
              </a:rPr>
              <a:t> para cada indivíduo. Por isso, a Sabedoria </a:t>
            </a:r>
            <a:r>
              <a:rPr lang="pt-BR" sz="2500" dirty="0" smtClean="0">
                <a:cs typeface="Times New Roman" pitchFamily="18" charset="0"/>
              </a:rPr>
              <a:t>nos </a:t>
            </a:r>
            <a:r>
              <a:rPr lang="pt-BR" sz="2500" dirty="0" smtClean="0">
                <a:cs typeface="Times New Roman" pitchFamily="18" charset="0"/>
              </a:rPr>
              <a:t>ajuda a discernir entre o certo e o errado, e a não cair em TENTAÇÃO.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87624" y="5362144"/>
            <a:ext cx="640871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500" dirty="0" smtClean="0">
                <a:cs typeface="Times New Roman" pitchFamily="18" charset="0"/>
              </a:rPr>
              <a:t>A Sabedoria </a:t>
            </a:r>
            <a:r>
              <a:rPr lang="pt-BR" sz="2500" dirty="0" smtClean="0">
                <a:cs typeface="Times New Roman" pitchFamily="18" charset="0"/>
              </a:rPr>
              <a:t>clareia nossa </a:t>
            </a:r>
            <a:r>
              <a:rPr lang="pt-BR" sz="2500" dirty="0" smtClean="0">
                <a:cs typeface="Times New Roman" pitchFamily="18" charset="0"/>
              </a:rPr>
              <a:t>mente na hora de escolher entre a vida e a morte (</a:t>
            </a:r>
            <a:r>
              <a:rPr lang="pt-BR" sz="2500" dirty="0" err="1" smtClean="0">
                <a:cs typeface="Times New Roman" pitchFamily="18" charset="0"/>
              </a:rPr>
              <a:t>Dt</a:t>
            </a:r>
            <a:r>
              <a:rPr lang="pt-BR" sz="2500" dirty="0" smtClean="0">
                <a:cs typeface="Times New Roman" pitchFamily="18" charset="0"/>
              </a:rPr>
              <a:t> 30:19); escolher quem é o nosso Senhor (</a:t>
            </a:r>
            <a:r>
              <a:rPr lang="pt-BR" sz="2500" dirty="0" err="1" smtClean="0">
                <a:cs typeface="Times New Roman" pitchFamily="18" charset="0"/>
              </a:rPr>
              <a:t>Ap</a:t>
            </a:r>
            <a:r>
              <a:rPr lang="pt-BR" sz="2500" dirty="0" smtClean="0">
                <a:cs typeface="Times New Roman" pitchFamily="18" charset="0"/>
              </a:rPr>
              <a:t> 14:7); escolher onde passaremos a eternidade (</a:t>
            </a:r>
            <a:r>
              <a:rPr lang="pt-BR" sz="2500" dirty="0" err="1" smtClean="0">
                <a:cs typeface="Times New Roman" pitchFamily="18" charset="0"/>
              </a:rPr>
              <a:t>Ap</a:t>
            </a:r>
            <a:r>
              <a:rPr lang="pt-BR" sz="2500" dirty="0" smtClean="0">
                <a:cs typeface="Times New Roman" pitchFamily="18" charset="0"/>
              </a:rPr>
              <a:t> 22).</a:t>
            </a:r>
            <a:endParaRPr lang="pt-BR" sz="2500" dirty="0"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668344" y="1988841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668344" y="3681028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668344" y="5373216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2"/>
              </a:rPr>
              <a:t>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4149080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Criação: Luiz Carlos Rodrigues Jr - Bauru, SP</a:t>
            </a:r>
          </a:p>
          <a:p>
            <a:r>
              <a:rPr lang="pt-BR" sz="2000" dirty="0" smtClean="0"/>
              <a:t>Críticas ou Sugestões: lualrilipa@gmail.com.br</a:t>
            </a:r>
          </a:p>
          <a:p>
            <a:r>
              <a:rPr lang="pt-BR" sz="2000" dirty="0" smtClean="0"/>
              <a:t>Ilustração: Thiago Lobo / www.cpb.com.br</a:t>
            </a:r>
          </a:p>
          <a:p>
            <a:r>
              <a:rPr lang="pt-BR" sz="2000" dirty="0" smtClean="0"/>
              <a:t>Apoio: www.daniellocutor.com.br</a:t>
            </a:r>
            <a:endParaRPr lang="pt-BR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517</Words>
  <Application>Microsoft Office PowerPoint</Application>
  <PresentationFormat>Apresentação na tela (4:3)</PresentationFormat>
  <Paragraphs>36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6</vt:i4>
      </vt:variant>
    </vt:vector>
  </HeadingPairs>
  <TitlesOfParts>
    <vt:vector size="8" baseType="lpstr">
      <vt:lpstr>Tema do Office</vt:lpstr>
      <vt:lpstr>1_Tema do Office</vt:lpstr>
      <vt:lpstr>Slide 1</vt:lpstr>
      <vt:lpstr>Slide 2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Luiz Carlos</dc:creator>
  <cp:lastModifiedBy>Luiz Carlos</cp:lastModifiedBy>
  <cp:revision>100</cp:revision>
  <dcterms:created xsi:type="dcterms:W3CDTF">2014-12-26T15:58:56Z</dcterms:created>
  <dcterms:modified xsi:type="dcterms:W3CDTF">2014-12-30T15:03:50Z</dcterms:modified>
</cp:coreProperties>
</file>