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5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4283" r:id="rId2"/>
    <p:sldId id="4292" r:id="rId3"/>
    <p:sldId id="4284" r:id="rId4"/>
    <p:sldId id="4285" r:id="rId5"/>
    <p:sldId id="3782" r:id="rId6"/>
    <p:sldId id="4004" r:id="rId7"/>
    <p:sldId id="4006" r:id="rId8"/>
    <p:sldId id="3980" r:id="rId9"/>
    <p:sldId id="4008" r:id="rId10"/>
    <p:sldId id="4007" r:id="rId11"/>
    <p:sldId id="3783" r:id="rId12"/>
    <p:sldId id="4293" r:id="rId13"/>
    <p:sldId id="3769" r:id="rId14"/>
    <p:sldId id="3770" r:id="rId15"/>
    <p:sldId id="3771" r:id="rId16"/>
    <p:sldId id="3772" r:id="rId17"/>
    <p:sldId id="3773" r:id="rId18"/>
    <p:sldId id="3774" r:id="rId19"/>
    <p:sldId id="3775" r:id="rId20"/>
    <p:sldId id="3776" r:id="rId21"/>
    <p:sldId id="3777" r:id="rId22"/>
    <p:sldId id="3779" r:id="rId23"/>
    <p:sldId id="3780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71E17377-A94B-4C38-B0BA-668226A03655}">
          <p14:sldIdLst>
            <p14:sldId id="4283"/>
            <p14:sldId id="4292"/>
            <p14:sldId id="4284"/>
            <p14:sldId id="4285"/>
            <p14:sldId id="3782"/>
            <p14:sldId id="4004"/>
            <p14:sldId id="4006"/>
            <p14:sldId id="3980"/>
            <p14:sldId id="4008"/>
            <p14:sldId id="4007"/>
            <p14:sldId id="3783"/>
            <p14:sldId id="4293"/>
            <p14:sldId id="3769"/>
            <p14:sldId id="3770"/>
            <p14:sldId id="3771"/>
            <p14:sldId id="3772"/>
            <p14:sldId id="3773"/>
            <p14:sldId id="3774"/>
            <p14:sldId id="3775"/>
            <p14:sldId id="3776"/>
            <p14:sldId id="3777"/>
            <p14:sldId id="3779"/>
            <p14:sldId id="37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FF7C80"/>
    <a:srgbClr val="FFE699"/>
    <a:srgbClr val="214A46"/>
    <a:srgbClr val="F2F2F2"/>
    <a:srgbClr val="F7F7F7"/>
    <a:srgbClr val="0067AA"/>
    <a:srgbClr val="FFFFFF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7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ibrcdc01\Opera&#231;&#227;o\A%20-%20Projetos%20-%20Trabalhos%20em%20Andamento\PROASA\2021\Processamento\ANS%20Proasa%20-%20Processamento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/ibrcdc01\Opera&#231;&#227;o\A%20-%20Projetos%20-%20Trabalhos%20em%20Andamento\PROASA\2021\Processamento\ANS%20Proasa%20-%20Processamento.xlsm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ibrcdc01\Opera&#231;&#227;o\A%20-%20Projetos%20-%20Trabalhos%20em%20Andamento\PROASA\2021\Processamento\ANS%20Proasa%20-%20Processamento.xlsm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/ibrcdc01\Opera&#231;&#227;o\A%20-%20Projetos%20-%20Trabalhos%20em%20Andamento\PROASA\2021\Processamento\ANS%20Proasa%20-%20Processamento.xlsm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ibrcdc01\Opera&#231;&#227;o\A%20-%20Projetos%20-%20Trabalhos%20em%20Andamento\PROASA\2021\Processamento\ANS%20Proasa%20-%20Processamento.xlsm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/ibrcdc01\Opera&#231;&#227;o\A%20-%20Projetos%20-%20Trabalhos%20em%20Andamento\ANS%20Paran&#225;%20Cl&#237;nicas\2020\Processamento\Processamento_ANS%20Paran&#225;%20Cl&#237;nicas.xlsm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/ibrcdc01\Opera&#231;&#227;o\A%20-%20Projetos%20-%20Trabalhos%20em%20Andamento\PROASA\2021\Processamento\ANS%20Proasa%20-%20Processamento.xlsm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/ibrcdc01\Opera&#231;&#227;o\A%20-%20Projetos%20-%20Trabalhos%20em%20Andamento\PROASA\2021\Processamento\ANS%20Proasa%20-%20Processamento.xlsm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/ibrcdc01\Opera&#231;&#227;o\A%20-%20Projetos%20-%20Trabalhos%20em%20Andamento\PROASA\2021\Processamento\ANS%20Proasa%20-%20Processamento.xlsm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/ibrcdc01\Opera&#231;&#227;o\A%20-%20Projetos%20-%20Trabalhos%20em%20Andamento\PROASA\2021\Processamento\ANS%20Proasa%20-%20Processamento.xlsm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/ibrcdc01\Opera&#231;&#227;o\A%20-%20Projetos%20-%20Trabalhos%20em%20Andamento\PROASA\2021\Processamento\ANS%20Proasa%20-%20Processamento.xlsm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ibrcdc01\Opera&#231;&#227;o\A%20-%20Projetos%20-%20Trabalhos%20em%20Andamento\PROASA\2021\Processamento\ANS%20Proasa%20-%20Processamento.xlsm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ibrcdc01\Opera&#231;&#227;o\A%20-%20Projetos%20-%20Trabalhos%20em%20Andamento\PROASA\2021\Processamento\ANS%20Proasa%20-%20Processamento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ibrcdc01\Opera&#231;&#227;o\A%20-%20Projetos%20-%20Trabalhos%20em%20Andamento\PROASA\2021\Processamento\ANS%20Proasa%20-%20Processamento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ibrcdc01\Opera&#231;&#227;o\A%20-%20Projetos%20-%20Trabalhos%20em%20Andamento\PROASA\2021\Processamento\ANS%20Proasa%20-%20Processamento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ibrcdc01\Opera&#231;&#227;o\A%20-%20Projetos%20-%20Trabalhos%20em%20Andamento\PROASA\2021\Processamento\ANS%20Proasa%20-%20Processamento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ibrcdc01\Opera&#231;&#227;o\A%20-%20Projetos%20-%20Trabalhos%20em%20Andamento\PROASA\2021\Processamento\ANS%20Proasa%20-%20Processamento.xlsm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/ibrcdc01\Opera&#231;&#227;o\A%20-%20Projetos%20-%20Trabalhos%20em%20Andamento\PROASA\2021\Processamento\ANS%20Proasa%20-%20Processamento.xlsm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ibrcdc01\Opera&#231;&#227;o\A%20-%20Projetos%20-%20Trabalhos%20em%20Andamento\PROASA\2021\Processamento\ANS%20Proasa%20-%20Processamento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14A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Gráficos!$X$22:$X$23</c:f>
              <c:strCache>
                <c:ptCount val="2"/>
                <c:pt idx="0">
                  <c:v>Saúde + Odonto</c:v>
                </c:pt>
                <c:pt idx="1">
                  <c:v>Saúde</c:v>
                </c:pt>
              </c:strCache>
            </c:strRef>
          </c:cat>
          <c:val>
            <c:numRef>
              <c:f>Gráficos!$Y$22:$Y$23</c:f>
              <c:numCache>
                <c:formatCode>0.0</c:formatCode>
                <c:ptCount val="2"/>
                <c:pt idx="0">
                  <c:v>75.733333333333334</c:v>
                </c:pt>
                <c:pt idx="1">
                  <c:v>24.266666666666666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BD-4C89-A1C9-36B0C1D12B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48129055"/>
        <c:axId val="748129887"/>
      </c:barChart>
      <c:catAx>
        <c:axId val="74812905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48129887"/>
        <c:crosses val="autoZero"/>
        <c:auto val="1"/>
        <c:lblAlgn val="ctr"/>
        <c:lblOffset val="100"/>
        <c:noMultiLvlLbl val="0"/>
      </c:catAx>
      <c:valAx>
        <c:axId val="748129887"/>
        <c:scaling>
          <c:orientation val="minMax"/>
        </c:scaling>
        <c:delete val="1"/>
        <c:axPos val="t"/>
        <c:numFmt formatCode="0.0" sourceLinked="1"/>
        <c:majorTickMark val="none"/>
        <c:minorTickMark val="none"/>
        <c:tickLblPos val="nextTo"/>
        <c:crossAx val="7481290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'[ANS Proasa - Processamento.xlsm]Gráficos'!$P$135</c:f>
              <c:strCache>
                <c:ptCount val="1"/>
                <c:pt idx="0">
                  <c:v>Feminino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8114931074572332E-3"/>
                  <c:y val="-0.238694865319865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1C-4C85-88CC-A7B8ABF70CBA}"/>
                </c:ext>
              </c:extLst>
            </c:dLbl>
            <c:dLbl>
              <c:idx val="1"/>
              <c:layout>
                <c:manualLayout>
                  <c:x val="-4.6762165753197242E-2"/>
                  <c:y val="-0.1974617003367003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1C-4C85-88CC-A7B8ABF70C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'[ANS Proasa - Processamento.xlsm]Gráficos'!$Q$134:$Q$135</c:f>
              <c:numCache>
                <c:formatCode>0.0</c:formatCode>
                <c:ptCount val="2"/>
                <c:pt idx="0">
                  <c:v>74.698795180722897</c:v>
                </c:pt>
                <c:pt idx="1">
                  <c:v>68.674698795180717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1C-4C85-88CC-A7B8ABF70CBA}"/>
            </c:ext>
          </c:extLst>
        </c:ser>
        <c:ser>
          <c:idx val="1"/>
          <c:order val="1"/>
          <c:tx>
            <c:strRef>
              <c:f>'[ANS Proasa - Processamento.xlsm]Gráficos'!$P$134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bg1">
                <a:alpha val="77000"/>
              </a:schemeClr>
            </a:solidFill>
            <a:ln>
              <a:noFill/>
            </a:ln>
            <a:effectLst/>
          </c:spPr>
          <c:invertIfNegative val="0"/>
          <c:val>
            <c:numRef>
              <c:f>'[ANS Proasa - Processamento.xlsm]Gráficos'!$R$134:$R$135</c:f>
              <c:numCache>
                <c:formatCode>0.0</c:formatCode>
                <c:ptCount val="2"/>
                <c:pt idx="0">
                  <c:v>25.301204819277103</c:v>
                </c:pt>
                <c:pt idx="1">
                  <c:v>31.325301204819283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1C-4C85-88CC-A7B8ABF70C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15505152"/>
        <c:axId val="89642048"/>
      </c:barChart>
      <c:catAx>
        <c:axId val="115505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9642048"/>
        <c:crosses val="autoZero"/>
        <c:auto val="1"/>
        <c:lblAlgn val="ctr"/>
        <c:lblOffset val="100"/>
        <c:noMultiLvlLbl val="0"/>
      </c:catAx>
      <c:valAx>
        <c:axId val="89642048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1550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541838134430729E-2"/>
          <c:y val="0.11216997284213012"/>
          <c:w val="0.93672316588903048"/>
          <c:h val="0.717720667048882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 w="76200" cap="rnd"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37-4C32-B209-C008BC166B26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37-4C32-B209-C008BC166B26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76200" cap="rnd"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37-4C32-B209-C008BC166B26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437-4C32-B209-C008BC166B26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437-4C32-B209-C008BC166B2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76200" cap="rnd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437-4C32-B209-C008BC166B2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76200" cap="rnd"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437-4C32-B209-C008BC166B2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'[ANS Proasa - Processamento.xlsm]Gráficos'!$B$158:$B$162</c:f>
              <c:strCache>
                <c:ptCount val="5"/>
                <c:pt idx="0">
                  <c:v>Muito Bom</c:v>
                </c:pt>
                <c:pt idx="1">
                  <c:v>Bom</c:v>
                </c:pt>
                <c:pt idx="2">
                  <c:v>Regular</c:v>
                </c:pt>
                <c:pt idx="3">
                  <c:v>Ruim</c:v>
                </c:pt>
                <c:pt idx="4">
                  <c:v>Muito Ruim</c:v>
                </c:pt>
              </c:strCache>
            </c:strRef>
          </c:cat>
          <c:val>
            <c:numRef>
              <c:f>'[ANS Proasa - Processamento.xlsm]Gráficos'!$C$158:$C$162</c:f>
              <c:numCache>
                <c:formatCode>0.0</c:formatCode>
                <c:ptCount val="5"/>
                <c:pt idx="0">
                  <c:v>42.342342342342342</c:v>
                </c:pt>
                <c:pt idx="1">
                  <c:v>46.246246246246244</c:v>
                </c:pt>
                <c:pt idx="2">
                  <c:v>9.0090090090090094</c:v>
                </c:pt>
                <c:pt idx="3">
                  <c:v>2.1021021021021022</c:v>
                </c:pt>
                <c:pt idx="4">
                  <c:v>0.3003003003003003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437-4C32-B209-C008BC166B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2791888"/>
        <c:axId val="522792304"/>
      </c:barChart>
      <c:catAx>
        <c:axId val="52279188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extTo"/>
        <c:crossAx val="522792304"/>
        <c:crosses val="autoZero"/>
        <c:auto val="1"/>
        <c:lblAlgn val="ctr"/>
        <c:lblOffset val="100"/>
        <c:noMultiLvlLbl val="0"/>
      </c:catAx>
      <c:valAx>
        <c:axId val="522792304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5227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'[ANS Proasa - Processamento.xlsm]Gráficos'!$P$159</c:f>
              <c:strCache>
                <c:ptCount val="1"/>
                <c:pt idx="0">
                  <c:v>Feminino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8114931074572332E-3"/>
                  <c:y val="-0.185243686868686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F2-40A0-A832-4A4C9668E9FB}"/>
                </c:ext>
              </c:extLst>
            </c:dLbl>
            <c:dLbl>
              <c:idx val="1"/>
              <c:layout>
                <c:manualLayout>
                  <c:x val="-4.6762165753197242E-2"/>
                  <c:y val="-0.181426346801346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F2-40A0-A832-4A4C9668E9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'[ANS Proasa - Processamento.xlsm]Gráficos'!$Q$158:$Q$159</c:f>
              <c:numCache>
                <c:formatCode>0.0</c:formatCode>
                <c:ptCount val="2"/>
                <c:pt idx="0">
                  <c:v>89.285714285714292</c:v>
                </c:pt>
                <c:pt idx="1">
                  <c:v>87.878787878787875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F2-40A0-A832-4A4C9668E9FB}"/>
            </c:ext>
          </c:extLst>
        </c:ser>
        <c:ser>
          <c:idx val="1"/>
          <c:order val="1"/>
          <c:tx>
            <c:strRef>
              <c:f>'[ANS Proasa - Processamento.xlsm]Gráficos'!$P$158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bg1">
                <a:alpha val="77000"/>
              </a:schemeClr>
            </a:solidFill>
            <a:ln>
              <a:noFill/>
            </a:ln>
            <a:effectLst/>
          </c:spPr>
          <c:invertIfNegative val="0"/>
          <c:val>
            <c:numRef>
              <c:f>'[ANS Proasa - Processamento.xlsm]Gráficos'!$R$158:$R$159</c:f>
              <c:numCache>
                <c:formatCode>0.0</c:formatCode>
                <c:ptCount val="2"/>
                <c:pt idx="0">
                  <c:v>10.714285714285708</c:v>
                </c:pt>
                <c:pt idx="1">
                  <c:v>12.121212121212125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F2-40A0-A832-4A4C9668E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15505152"/>
        <c:axId val="89642048"/>
      </c:barChart>
      <c:catAx>
        <c:axId val="115505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9642048"/>
        <c:crosses val="autoZero"/>
        <c:auto val="1"/>
        <c:lblAlgn val="ctr"/>
        <c:lblOffset val="100"/>
        <c:noMultiLvlLbl val="0"/>
      </c:catAx>
      <c:valAx>
        <c:axId val="89642048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1550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14-4635-9734-AF456AF7D366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14-4635-9734-AF456AF7D366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514-4635-9734-AF456AF7D3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'[ANS Proasa - Processamento.xlsm]Gráficos'!$B$182:$B$183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'[ANS Proasa - Processamento.xlsm]Gráficos'!$C$182:$C$183</c:f>
              <c:numCache>
                <c:formatCode>0.0</c:formatCode>
                <c:ptCount val="2"/>
                <c:pt idx="0">
                  <c:v>90.526315789473685</c:v>
                </c:pt>
                <c:pt idx="1">
                  <c:v>9.4736842105263168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14-4635-9734-AF456AF7D3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638417055484772E-2"/>
          <c:y val="8.5927234268336539E-2"/>
          <c:w val="0.93672316588903048"/>
          <c:h val="0.717720667048882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 w="76200" cap="rnd"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6F-4EE7-833C-99BDD61E9970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6F-4EE7-833C-99BDD61E9970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76200" cap="rnd"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6F-4EE7-833C-99BDD61E997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6F-4EE7-833C-99BDD61E9970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6F-4EE7-833C-99BDD61E997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76200" cap="rnd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76F-4EE7-833C-99BDD61E997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76200" cap="rnd"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76F-4EE7-833C-99BDD61E99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'[ANS Proasa - Processamento.xlsm]Gráficos'!$B$200:$B$204</c:f>
              <c:strCache>
                <c:ptCount val="5"/>
                <c:pt idx="0">
                  <c:v>Muito Bom</c:v>
                </c:pt>
                <c:pt idx="1">
                  <c:v>Bom</c:v>
                </c:pt>
                <c:pt idx="2">
                  <c:v>Regular</c:v>
                </c:pt>
                <c:pt idx="3">
                  <c:v>Ruim</c:v>
                </c:pt>
                <c:pt idx="4">
                  <c:v>Muito Ruim</c:v>
                </c:pt>
              </c:strCache>
            </c:strRef>
          </c:cat>
          <c:val>
            <c:numRef>
              <c:f>'[ANS Proasa - Processamento.xlsm]Gráficos'!$C$200:$C$204</c:f>
              <c:numCache>
                <c:formatCode>0.0</c:formatCode>
                <c:ptCount val="5"/>
                <c:pt idx="0">
                  <c:v>40.756302521008401</c:v>
                </c:pt>
                <c:pt idx="1">
                  <c:v>41.596638655462186</c:v>
                </c:pt>
                <c:pt idx="2">
                  <c:v>14.285714285714285</c:v>
                </c:pt>
                <c:pt idx="3">
                  <c:v>2.5210084033613445</c:v>
                </c:pt>
                <c:pt idx="4">
                  <c:v>0.84033613445378152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76F-4EE7-833C-99BDD61E99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2791888"/>
        <c:axId val="522792304"/>
      </c:barChart>
      <c:catAx>
        <c:axId val="52279188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extTo"/>
        <c:crossAx val="522792304"/>
        <c:crosses val="autoZero"/>
        <c:auto val="1"/>
        <c:lblAlgn val="ctr"/>
        <c:lblOffset val="100"/>
        <c:noMultiLvlLbl val="0"/>
      </c:catAx>
      <c:valAx>
        <c:axId val="522792304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5227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'[ANS Proasa - Processamento.xlsm]Gráficos'!$P$201</c:f>
              <c:strCache>
                <c:ptCount val="1"/>
                <c:pt idx="0">
                  <c:v>Feminino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8114931074572332E-3"/>
                  <c:y val="-0.1692083333333333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F5-46DD-B412-2E1B32034D0D}"/>
                </c:ext>
              </c:extLst>
            </c:dLbl>
            <c:dLbl>
              <c:idx val="1"/>
              <c:layout>
                <c:manualLayout>
                  <c:x val="-4.1488955323036043E-2"/>
                  <c:y val="-0.1119398148148148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F5-46DD-B412-2E1B32034D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'[ANS Proasa - Processamento.xlsm]Gráficos'!$Q$200:$Q$201</c:f>
              <c:numCache>
                <c:formatCode>0.0</c:formatCode>
                <c:ptCount val="2"/>
                <c:pt idx="0">
                  <c:v>82.706766917293223</c:v>
                </c:pt>
                <c:pt idx="1">
                  <c:v>81.904761904761898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F5-46DD-B412-2E1B32034D0D}"/>
            </c:ext>
          </c:extLst>
        </c:ser>
        <c:ser>
          <c:idx val="1"/>
          <c:order val="1"/>
          <c:tx>
            <c:strRef>
              <c:f>'[ANS Proasa - Processamento.xlsm]Gráficos'!$P$158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bg1">
                <a:alpha val="77000"/>
              </a:schemeClr>
            </a:solidFill>
            <a:ln>
              <a:noFill/>
            </a:ln>
            <a:effectLst/>
          </c:spPr>
          <c:invertIfNegative val="0"/>
          <c:val>
            <c:numRef>
              <c:f>'[ANS Proasa - Processamento.xlsm]Gráficos'!$R$200:$R$201</c:f>
              <c:numCache>
                <c:formatCode>0.0</c:formatCode>
                <c:ptCount val="2"/>
                <c:pt idx="0">
                  <c:v>17.293233082706777</c:v>
                </c:pt>
                <c:pt idx="1">
                  <c:v>18.095238095238102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F5-46DD-B412-2E1B32034D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15505152"/>
        <c:axId val="89642048"/>
      </c:barChart>
      <c:catAx>
        <c:axId val="115505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9642048"/>
        <c:crosses val="autoZero"/>
        <c:auto val="1"/>
        <c:lblAlgn val="ctr"/>
        <c:lblOffset val="100"/>
        <c:noMultiLvlLbl val="0"/>
      </c:catAx>
      <c:valAx>
        <c:axId val="89642048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1550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638417055484772E-2"/>
          <c:y val="8.5927234268336539E-2"/>
          <c:w val="0.93672316588903048"/>
          <c:h val="0.717720667048882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 w="76200" cap="rnd"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C8-489C-8202-68F1D92DDFE4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C8-489C-8202-68F1D92DDFE4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76200" cap="rnd"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7C8-489C-8202-68F1D92DDFE4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7C8-489C-8202-68F1D92DDFE4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7C8-489C-8202-68F1D92DDFE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76200" cap="rnd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7C8-489C-8202-68F1D92DDFE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76200" cap="rnd"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7C8-489C-8202-68F1D92DDF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'[ANS Proasa - Processamento.xlsm]Gráficos'!$B$224:$B$228</c:f>
              <c:strCache>
                <c:ptCount val="5"/>
                <c:pt idx="0">
                  <c:v>Muito Bom</c:v>
                </c:pt>
                <c:pt idx="1">
                  <c:v>Bom</c:v>
                </c:pt>
                <c:pt idx="2">
                  <c:v>Regular</c:v>
                </c:pt>
                <c:pt idx="3">
                  <c:v>Ruim</c:v>
                </c:pt>
                <c:pt idx="4">
                  <c:v>Muito Ruim</c:v>
                </c:pt>
              </c:strCache>
            </c:strRef>
          </c:cat>
          <c:val>
            <c:numRef>
              <c:f>'[ANS Proasa - Processamento.xlsm]Gráficos'!$C$224:$C$228</c:f>
              <c:numCache>
                <c:formatCode>0.0</c:formatCode>
                <c:ptCount val="5"/>
                <c:pt idx="0">
                  <c:v>63.414634146341463</c:v>
                </c:pt>
                <c:pt idx="1">
                  <c:v>30.081300813008134</c:v>
                </c:pt>
                <c:pt idx="2">
                  <c:v>6.2330623306233059</c:v>
                </c:pt>
                <c:pt idx="3">
                  <c:v>0.27100271002710025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7C8-489C-8202-68F1D92DDF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2791888"/>
        <c:axId val="522792304"/>
      </c:barChart>
      <c:catAx>
        <c:axId val="52279188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extTo"/>
        <c:crossAx val="522792304"/>
        <c:crosses val="autoZero"/>
        <c:auto val="1"/>
        <c:lblAlgn val="ctr"/>
        <c:lblOffset val="100"/>
        <c:noMultiLvlLbl val="0"/>
      </c:catAx>
      <c:valAx>
        <c:axId val="522792304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5227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'[ANS Proasa - Processamento.xlsm]Gráficos'!$P$225</c:f>
              <c:strCache>
                <c:ptCount val="1"/>
                <c:pt idx="0">
                  <c:v>Feminino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8114931074572332E-3"/>
                  <c:y val="-0.185243686868686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5D-496A-9FA3-AD55B2394FA6}"/>
                </c:ext>
              </c:extLst>
            </c:dLbl>
            <c:dLbl>
              <c:idx val="1"/>
              <c:layout>
                <c:manualLayout>
                  <c:x val="-4.6762165753197242E-2"/>
                  <c:y val="-0.149355639730639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5D-496A-9FA3-AD55B2394F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'[ANS Proasa - Processamento.xlsm]Gráficos'!$Q$224:$Q$225</c:f>
              <c:numCache>
                <c:formatCode>0.0</c:formatCode>
                <c:ptCount val="2"/>
                <c:pt idx="0">
                  <c:v>96.15384615384616</c:v>
                </c:pt>
                <c:pt idx="1">
                  <c:v>90.909090909090907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5D-496A-9FA3-AD55B2394FA6}"/>
            </c:ext>
          </c:extLst>
        </c:ser>
        <c:ser>
          <c:idx val="1"/>
          <c:order val="1"/>
          <c:tx>
            <c:strRef>
              <c:f>'[ANS Proasa - Processamento.xlsm]Gráficos'!$P$158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bg1">
                <a:alpha val="77000"/>
              </a:schemeClr>
            </a:solidFill>
            <a:ln>
              <a:noFill/>
            </a:ln>
            <a:effectLst/>
          </c:spPr>
          <c:invertIfNegative val="0"/>
          <c:val>
            <c:numRef>
              <c:f>'[ANS Proasa - Processamento.xlsm]Gráficos'!$R$224:$R$225</c:f>
              <c:numCache>
                <c:formatCode>0.0</c:formatCode>
                <c:ptCount val="2"/>
                <c:pt idx="0">
                  <c:v>3.8461538461538396</c:v>
                </c:pt>
                <c:pt idx="1">
                  <c:v>9.0909090909090935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5D-496A-9FA3-AD55B2394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15505152"/>
        <c:axId val="89642048"/>
      </c:barChart>
      <c:catAx>
        <c:axId val="115505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9642048"/>
        <c:crosses val="autoZero"/>
        <c:auto val="1"/>
        <c:lblAlgn val="ctr"/>
        <c:lblOffset val="100"/>
        <c:noMultiLvlLbl val="0"/>
      </c:catAx>
      <c:valAx>
        <c:axId val="89642048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1550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675864470665358"/>
          <c:y val="0.10767673653925196"/>
          <c:w val="0.93672316588903048"/>
          <c:h val="0.717720667048882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 w="76200" cap="rnd"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69-44F7-AA3C-31EFD12F79BC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69-44F7-AA3C-31EFD12F79BC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69-44F7-AA3C-31EFD12F79BC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369-44F7-AA3C-31EFD12F79BC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369-44F7-AA3C-31EFD12F79B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76200" cap="rnd"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369-44F7-AA3C-31EFD12F79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'[ANS Proasa - Processamento.xlsm]Gráficos'!$B$247:$B$251</c:f>
              <c:strCache>
                <c:ptCount val="5"/>
                <c:pt idx="0">
                  <c:v>Definitivamente Recomendaria</c:v>
                </c:pt>
                <c:pt idx="1">
                  <c:v>Recomendaria</c:v>
                </c:pt>
                <c:pt idx="2">
                  <c:v>Indiferente</c:v>
                </c:pt>
                <c:pt idx="3">
                  <c:v>Recomendaria com Ressalvas</c:v>
                </c:pt>
                <c:pt idx="4">
                  <c:v>Não Recomendaria</c:v>
                </c:pt>
              </c:strCache>
            </c:strRef>
          </c:cat>
          <c:val>
            <c:numRef>
              <c:f>'[ANS Proasa - Processamento.xlsm]Gráficos'!$C$247:$C$251</c:f>
              <c:numCache>
                <c:formatCode>0.0</c:formatCode>
                <c:ptCount val="5"/>
                <c:pt idx="0">
                  <c:v>26.775956284153008</c:v>
                </c:pt>
                <c:pt idx="1">
                  <c:v>60.382513661202189</c:v>
                </c:pt>
                <c:pt idx="2">
                  <c:v>2.1857923497267762</c:v>
                </c:pt>
                <c:pt idx="3">
                  <c:v>9.0163934426229506</c:v>
                </c:pt>
                <c:pt idx="4">
                  <c:v>1.639344262295082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369-44F7-AA3C-31EFD12F79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2791888"/>
        <c:axId val="522792304"/>
      </c:barChart>
      <c:catAx>
        <c:axId val="52279188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extTo"/>
        <c:crossAx val="522792304"/>
        <c:crosses val="autoZero"/>
        <c:auto val="1"/>
        <c:lblAlgn val="ctr"/>
        <c:lblOffset val="100"/>
        <c:noMultiLvlLbl val="0"/>
      </c:catAx>
      <c:valAx>
        <c:axId val="522792304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5227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Gráficos!$B$26</c:f>
              <c:strCache>
                <c:ptCount val="1"/>
                <c:pt idx="0">
                  <c:v>M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811287484260734E-3"/>
                  <c:y val="-0.3295620253873959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80-485A-8E1F-AC05B86BC5C1}"/>
                </c:ext>
              </c:extLst>
            </c:dLbl>
            <c:dLbl>
              <c:idx val="1"/>
              <c:layout>
                <c:manualLayout>
                  <c:x val="-4.6762135673586828E-2"/>
                  <c:y val="-0.304364216720748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80-485A-8E1F-AC05B86BC5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Gráficos!$C$26:$D$26</c:f>
              <c:numCache>
                <c:formatCode>0.0</c:formatCode>
                <c:ptCount val="2"/>
                <c:pt idx="0">
                  <c:v>49.066666666666663</c:v>
                </c:pt>
                <c:pt idx="1">
                  <c:v>50.933333333333337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80-485A-8E1F-AC05B86BC5C1}"/>
            </c:ext>
          </c:extLst>
        </c:ser>
        <c:ser>
          <c:idx val="1"/>
          <c:order val="1"/>
          <c:tx>
            <c:strRef>
              <c:f>Gráficos!$B$25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chemeClr val="bg1">
                <a:alpha val="77000"/>
              </a:schemeClr>
            </a:solidFill>
            <a:ln>
              <a:noFill/>
            </a:ln>
            <a:effectLst/>
          </c:spPr>
          <c:invertIfNegative val="0"/>
          <c:val>
            <c:numRef>
              <c:f>Gráficos!$C$25:$D$25</c:f>
              <c:numCache>
                <c:formatCode>0.0</c:formatCode>
                <c:ptCount val="2"/>
                <c:pt idx="0">
                  <c:v>50.93333333333333</c:v>
                </c:pt>
                <c:pt idx="1">
                  <c:v>49.06666666666667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80-485A-8E1F-AC05B86BC5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15505152"/>
        <c:axId val="89642048"/>
      </c:barChart>
      <c:catAx>
        <c:axId val="115505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9642048"/>
        <c:crosses val="autoZero"/>
        <c:auto val="1"/>
        <c:lblAlgn val="ctr"/>
        <c:lblOffset val="100"/>
        <c:noMultiLvlLbl val="0"/>
      </c:catAx>
      <c:valAx>
        <c:axId val="896420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550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76028806584362"/>
          <c:y val="5.668094072865687E-2"/>
          <c:w val="0.66457305336832884"/>
          <c:h val="0.898148148148148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Gráficos!$M$23</c:f>
              <c:strCache>
                <c:ptCount val="1"/>
                <c:pt idx="0">
                  <c:v>A - Qual a sua idade?</c:v>
                </c:pt>
              </c:strCache>
            </c:strRef>
          </c:tx>
          <c:spPr>
            <a:pattFill prst="narVert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Gráficos!$M$25:$M$30</c:f>
              <c:strCache>
                <c:ptCount val="6"/>
                <c:pt idx="0">
                  <c:v>De 18 a 20 anos</c:v>
                </c:pt>
                <c:pt idx="1">
                  <c:v>De 21 a 30 anos</c:v>
                </c:pt>
                <c:pt idx="2">
                  <c:v>De 31 a 40 anos</c:v>
                </c:pt>
                <c:pt idx="3">
                  <c:v>De 41 a 50 anos</c:v>
                </c:pt>
                <c:pt idx="4">
                  <c:v>De 51 a 60 anos</c:v>
                </c:pt>
                <c:pt idx="5">
                  <c:v>Mais de 60 anos</c:v>
                </c:pt>
              </c:strCache>
            </c:strRef>
          </c:cat>
          <c:val>
            <c:numRef>
              <c:f>Gráficos!$N$25:$N$30</c:f>
              <c:numCache>
                <c:formatCode>0.0</c:formatCode>
                <c:ptCount val="6"/>
                <c:pt idx="0">
                  <c:v>0.53333333333333333</c:v>
                </c:pt>
                <c:pt idx="1">
                  <c:v>18.133333333333333</c:v>
                </c:pt>
                <c:pt idx="2">
                  <c:v>31.2</c:v>
                </c:pt>
                <c:pt idx="3">
                  <c:v>23.200000000000003</c:v>
                </c:pt>
                <c:pt idx="4">
                  <c:v>13.600000000000001</c:v>
                </c:pt>
                <c:pt idx="5">
                  <c:v>13.333333333333334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1-42E3-8AA2-7F1AE79A46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48"/>
        <c:axId val="115416576"/>
        <c:axId val="89640896"/>
      </c:barChart>
      <c:catAx>
        <c:axId val="1154165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9640896"/>
        <c:crosses val="autoZero"/>
        <c:auto val="1"/>
        <c:lblAlgn val="ctr"/>
        <c:lblOffset val="100"/>
        <c:noMultiLvlLbl val="0"/>
      </c:catAx>
      <c:valAx>
        <c:axId val="89640896"/>
        <c:scaling>
          <c:orientation val="minMax"/>
        </c:scaling>
        <c:delete val="1"/>
        <c:axPos val="t"/>
        <c:numFmt formatCode="0.0" sourceLinked="1"/>
        <c:majorTickMark val="none"/>
        <c:minorTickMark val="none"/>
        <c:tickLblPos val="nextTo"/>
        <c:crossAx val="115416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638417055484772E-2"/>
          <c:y val="8.5927234268336539E-2"/>
          <c:w val="0.93672316588903048"/>
          <c:h val="0.717720667048882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 w="76200" cap="rnd"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0-45F8-9E90-F6270A0E96FC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0-45F8-9E90-F6270A0E96FC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B0-45F8-9E90-F6270A0E96FC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EB0-45F8-9E90-F6270A0E96F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76200" cap="rnd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EB0-45F8-9E90-F6270A0E96F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76200" cap="rnd"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EB0-45F8-9E90-F6270A0E96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'[ANS Proasa - Processamento.xlsm]Gráficos'!$B$47:$B$50</c:f>
              <c:strCache>
                <c:ptCount val="4"/>
                <c:pt idx="0">
                  <c:v>Sempre</c:v>
                </c:pt>
                <c:pt idx="1">
                  <c:v>A maioria das vezes</c:v>
                </c:pt>
                <c:pt idx="2">
                  <c:v>Às vezes</c:v>
                </c:pt>
                <c:pt idx="3">
                  <c:v>Nunca</c:v>
                </c:pt>
              </c:strCache>
            </c:strRef>
          </c:cat>
          <c:val>
            <c:numRef>
              <c:f>'[ANS Proasa - Processamento.xlsm]Gráficos'!$C$47:$C$50</c:f>
              <c:numCache>
                <c:formatCode>0.0</c:formatCode>
                <c:ptCount val="4"/>
                <c:pt idx="0">
                  <c:v>74.855491329479776</c:v>
                </c:pt>
                <c:pt idx="1">
                  <c:v>14.16184971098266</c:v>
                </c:pt>
                <c:pt idx="2">
                  <c:v>10.404624277456648</c:v>
                </c:pt>
                <c:pt idx="3">
                  <c:v>0.57803468208092479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EB0-45F8-9E90-F6270A0E96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2791888"/>
        <c:axId val="522792304"/>
      </c:barChart>
      <c:catAx>
        <c:axId val="522791888"/>
        <c:scaling>
          <c:orientation val="maxMin"/>
        </c:scaling>
        <c:delete val="1"/>
        <c:axPos val="b"/>
        <c:numFmt formatCode="General" sourceLinked="1"/>
        <c:majorTickMark val="none"/>
        <c:minorTickMark val="none"/>
        <c:tickLblPos val="nextTo"/>
        <c:crossAx val="522792304"/>
        <c:crosses val="autoZero"/>
        <c:auto val="1"/>
        <c:lblAlgn val="ctr"/>
        <c:lblOffset val="100"/>
        <c:noMultiLvlLbl val="0"/>
      </c:catAx>
      <c:valAx>
        <c:axId val="522792304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5227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638417055484772E-2"/>
          <c:y val="8.5927234268336539E-2"/>
          <c:w val="0.93672316588903048"/>
          <c:h val="0.717720667048882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 w="76200" cap="rnd"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481-401E-9DE7-C409C9C13FBC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76200" cap="rnd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481-401E-9DE7-C409C9C13FBC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481-401E-9DE7-C409C9C13FBC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76200" cap="rnd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481-401E-9DE7-C409C9C13FB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76200" cap="rnd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481-401E-9DE7-C409C9C13FB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76200" cap="rnd"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481-401E-9DE7-C409C9C13F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'[ANS Proasa - Processamento.xlsm]Gráficos'!$B$70:$B$73</c:f>
              <c:strCache>
                <c:ptCount val="4"/>
                <c:pt idx="0">
                  <c:v>Sempre</c:v>
                </c:pt>
                <c:pt idx="1">
                  <c:v>A maioria das vezes</c:v>
                </c:pt>
                <c:pt idx="2">
                  <c:v>Às vezes</c:v>
                </c:pt>
                <c:pt idx="3">
                  <c:v>Nunca</c:v>
                </c:pt>
              </c:strCache>
            </c:strRef>
          </c:cat>
          <c:val>
            <c:numRef>
              <c:f>'[ANS Proasa - Processamento.xlsm]Gráficos'!$C$70:$C$73</c:f>
              <c:numCache>
                <c:formatCode>0.0</c:formatCode>
                <c:ptCount val="4"/>
                <c:pt idx="0">
                  <c:v>85.767790262172284</c:v>
                </c:pt>
                <c:pt idx="1">
                  <c:v>8.6142322097378283</c:v>
                </c:pt>
                <c:pt idx="2">
                  <c:v>5.2434456928838955</c:v>
                </c:pt>
                <c:pt idx="3">
                  <c:v>0.37453183520599254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481-401E-9DE7-C409C9C13F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2791888"/>
        <c:axId val="522792304"/>
      </c:barChart>
      <c:catAx>
        <c:axId val="522791888"/>
        <c:scaling>
          <c:orientation val="maxMin"/>
        </c:scaling>
        <c:delete val="1"/>
        <c:axPos val="b"/>
        <c:numFmt formatCode="General" sourceLinked="1"/>
        <c:majorTickMark val="none"/>
        <c:minorTickMark val="none"/>
        <c:tickLblPos val="nextTo"/>
        <c:crossAx val="522792304"/>
        <c:crosses val="autoZero"/>
        <c:auto val="1"/>
        <c:lblAlgn val="ctr"/>
        <c:lblOffset val="100"/>
        <c:noMultiLvlLbl val="0"/>
      </c:catAx>
      <c:valAx>
        <c:axId val="522792304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5227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15-4EE7-9658-98C7332FE2B8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15-4EE7-9658-98C7332FE2B8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715-4EE7-9658-98C7332FE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'[ANS Proasa - Processamento.xlsm]Gráficos'!$B$93:$B$94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'[ANS Proasa - Processamento.xlsm]Gráficos'!$C$93:$C$94</c:f>
              <c:numCache>
                <c:formatCode>0.0</c:formatCode>
                <c:ptCount val="2"/>
                <c:pt idx="0">
                  <c:v>61.341853035143771</c:v>
                </c:pt>
                <c:pt idx="1">
                  <c:v>38.658146964856229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15-4EE7-9658-98C7332FE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638417055484772E-2"/>
          <c:y val="8.5927234268336539E-2"/>
          <c:w val="0.93672316588903048"/>
          <c:h val="0.717720667048882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 w="76200" cap="rnd"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18-410A-BD05-65B72D4465B3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18-410A-BD05-65B72D4465B3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76200" cap="rnd"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18-410A-BD05-65B72D4465B3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18-410A-BD05-65B72D4465B3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718-410A-BD05-65B72D4465B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76200" cap="rnd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718-410A-BD05-65B72D4465B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76200" cap="rnd"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718-410A-BD05-65B72D4465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'[ANS Proasa - Processamento.xlsm]Gráficos'!$B$110:$B$114</c:f>
              <c:strCache>
                <c:ptCount val="5"/>
                <c:pt idx="0">
                  <c:v>Muito Bom</c:v>
                </c:pt>
                <c:pt idx="1">
                  <c:v>Bom</c:v>
                </c:pt>
                <c:pt idx="2">
                  <c:v>Regular</c:v>
                </c:pt>
                <c:pt idx="3">
                  <c:v>Ruim</c:v>
                </c:pt>
                <c:pt idx="4">
                  <c:v>Muito Ruim</c:v>
                </c:pt>
              </c:strCache>
            </c:strRef>
          </c:cat>
          <c:val>
            <c:numRef>
              <c:f>'[ANS Proasa - Processamento.xlsm]Gráficos'!$C$110:$C$114</c:f>
              <c:numCache>
                <c:formatCode>0.0</c:formatCode>
                <c:ptCount val="5"/>
                <c:pt idx="0">
                  <c:v>58.028169014084504</c:v>
                </c:pt>
                <c:pt idx="1">
                  <c:v>36.619718309859159</c:v>
                </c:pt>
                <c:pt idx="2">
                  <c:v>4.507042253521127</c:v>
                </c:pt>
                <c:pt idx="3">
                  <c:v>0.84507042253521114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718-410A-BD05-65B72D4465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2791888"/>
        <c:axId val="522792304"/>
      </c:barChart>
      <c:catAx>
        <c:axId val="522791888"/>
        <c:scaling>
          <c:orientation val="maxMin"/>
        </c:scaling>
        <c:delete val="1"/>
        <c:axPos val="b"/>
        <c:numFmt formatCode="General" sourceLinked="1"/>
        <c:majorTickMark val="none"/>
        <c:minorTickMark val="none"/>
        <c:tickLblPos val="nextTo"/>
        <c:crossAx val="522792304"/>
        <c:crosses val="autoZero"/>
        <c:auto val="1"/>
        <c:lblAlgn val="ctr"/>
        <c:lblOffset val="100"/>
        <c:noMultiLvlLbl val="0"/>
      </c:catAx>
      <c:valAx>
        <c:axId val="522792304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5227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'[ANS Proasa - Processamento.xlsm]Gráficos'!$P$111</c:f>
              <c:strCache>
                <c:ptCount val="1"/>
                <c:pt idx="0">
                  <c:v>Feminino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6171732270389393E-4"/>
                  <c:y val="-0.179898569023569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8D-4EE1-852B-11756AD1D951}"/>
                </c:ext>
              </c:extLst>
            </c:dLbl>
            <c:dLbl>
              <c:idx val="1"/>
              <c:layout>
                <c:manualLayout>
                  <c:x val="-3.6215744892874935E-2"/>
                  <c:y val="-0.1653909932659932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8D-4EE1-852B-11756AD1D9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'[ANS Proasa - Processamento.xlsm]Gráficos'!$Q$110:$Q$111</c:f>
              <c:numCache>
                <c:formatCode>0.0</c:formatCode>
                <c:ptCount val="2"/>
                <c:pt idx="0">
                  <c:v>95.50561797752809</c:v>
                </c:pt>
                <c:pt idx="1">
                  <c:v>93.78531073446328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8D-4EE1-852B-11756AD1D951}"/>
            </c:ext>
          </c:extLst>
        </c:ser>
        <c:ser>
          <c:idx val="1"/>
          <c:order val="1"/>
          <c:tx>
            <c:strRef>
              <c:f>'[ANS Proasa - Processamento.xlsm]Gráficos'!$P$110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bg1">
                <a:alpha val="77000"/>
              </a:schemeClr>
            </a:solidFill>
            <a:ln>
              <a:noFill/>
            </a:ln>
            <a:effectLst/>
          </c:spPr>
          <c:invertIfNegative val="0"/>
          <c:val>
            <c:numRef>
              <c:f>'[ANS Proasa - Processamento.xlsm]Gráficos'!$R$110:$R$111</c:f>
              <c:numCache>
                <c:formatCode>0.0</c:formatCode>
                <c:ptCount val="2"/>
                <c:pt idx="0">
                  <c:v>4.4943820224719104</c:v>
                </c:pt>
                <c:pt idx="1">
                  <c:v>6.2146892655367196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8D-4EE1-852B-11756AD1D9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15505152"/>
        <c:axId val="89642048"/>
      </c:barChart>
      <c:catAx>
        <c:axId val="115505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9642048"/>
        <c:crosses val="autoZero"/>
        <c:auto val="1"/>
        <c:lblAlgn val="ctr"/>
        <c:lblOffset val="100"/>
        <c:noMultiLvlLbl val="0"/>
      </c:catAx>
      <c:valAx>
        <c:axId val="89642048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1550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916238623051275E-2"/>
          <c:y val="8.5927177177177197E-2"/>
          <c:w val="0.93672316588903048"/>
          <c:h val="0.717720667048882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 w="76200" cap="rnd"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678-4A73-9A53-53DEA9A4ECF5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76200" cap="rnd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78-4A73-9A53-53DEA9A4ECF5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76200" cap="rnd">
                <a:solidFill>
                  <a:schemeClr val="bg1">
                    <a:lumMod val="6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678-4A73-9A53-53DEA9A4ECF5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678-4A73-9A53-53DEA9A4ECF5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76200" cap="rnd"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678-4A73-9A53-53DEA9A4ECF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76200" cap="rnd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678-4A73-9A53-53DEA9A4ECF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76200" cap="rnd"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678-4A73-9A53-53DEA9A4EC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'[ANS Proasa - Processamento.xlsm]Gráficos'!$B$134:$B$138</c:f>
              <c:strCache>
                <c:ptCount val="5"/>
                <c:pt idx="0">
                  <c:v>Muito Bom</c:v>
                </c:pt>
                <c:pt idx="1">
                  <c:v>Bom</c:v>
                </c:pt>
                <c:pt idx="2">
                  <c:v>Regular</c:v>
                </c:pt>
                <c:pt idx="3">
                  <c:v>Ruim</c:v>
                </c:pt>
                <c:pt idx="4">
                  <c:v>Muito Ruim</c:v>
                </c:pt>
              </c:strCache>
            </c:strRef>
          </c:cat>
          <c:val>
            <c:numRef>
              <c:f>'[ANS Proasa - Processamento.xlsm]Gráficos'!$C$134:$C$138</c:f>
              <c:numCache>
                <c:formatCode>0.0</c:formatCode>
                <c:ptCount val="5"/>
                <c:pt idx="0">
                  <c:v>30.722891566265059</c:v>
                </c:pt>
                <c:pt idx="1">
                  <c:v>40.963855421686745</c:v>
                </c:pt>
                <c:pt idx="2">
                  <c:v>21.385542168674696</c:v>
                </c:pt>
                <c:pt idx="3">
                  <c:v>5.1204819277108431</c:v>
                </c:pt>
                <c:pt idx="4">
                  <c:v>1.8072289156626504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678-4A73-9A53-53DEA9A4EC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2791888"/>
        <c:axId val="522792304"/>
      </c:barChart>
      <c:catAx>
        <c:axId val="522791888"/>
        <c:scaling>
          <c:orientation val="maxMin"/>
        </c:scaling>
        <c:delete val="1"/>
        <c:axPos val="b"/>
        <c:numFmt formatCode="General" sourceLinked="1"/>
        <c:majorTickMark val="out"/>
        <c:minorTickMark val="none"/>
        <c:tickLblPos val="nextTo"/>
        <c:crossAx val="522792304"/>
        <c:crosses val="autoZero"/>
        <c:auto val="1"/>
        <c:lblAlgn val="ctr"/>
        <c:lblOffset val="100"/>
        <c:noMultiLvlLbl val="0"/>
      </c:catAx>
      <c:valAx>
        <c:axId val="522792304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5227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657BF-156C-4FBC-9087-C4F0CB219B8E}" type="datetimeFigureOut">
              <a:rPr lang="pt-BR" smtClean="0"/>
              <a:t>30/04/2021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10FA5-3DD5-4ACF-930E-76BA53D583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63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54A59-D28B-4C1A-B9B6-F55A5E7A7FEB}" type="slidenum">
              <a:rPr lang="pt-BR" smtClean="0">
                <a:solidFill>
                  <a:prstClr val="black"/>
                </a:solidFill>
              </a:rPr>
              <a:pPr/>
              <a:t>5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11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54A59-D28B-4C1A-B9B6-F55A5E7A7FEB}" type="slidenum">
              <a:rPr lang="pt-BR" smtClean="0">
                <a:solidFill>
                  <a:prstClr val="black"/>
                </a:solidFill>
              </a:rPr>
              <a:pPr/>
              <a:t>6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7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54A59-D28B-4C1A-B9B6-F55A5E7A7FEB}" type="slidenum">
              <a:rPr lang="pt-BR" smtClean="0">
                <a:solidFill>
                  <a:prstClr val="black"/>
                </a:solidFill>
              </a:rPr>
              <a:pPr/>
              <a:t>7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74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54A59-D28B-4C1A-B9B6-F55A5E7A7FEB}" type="slidenum">
              <a:rPr lang="pt-BR" smtClean="0">
                <a:solidFill>
                  <a:prstClr val="black"/>
                </a:solidFill>
              </a:rPr>
              <a:pPr/>
              <a:t>8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789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54A59-D28B-4C1A-B9B6-F55A5E7A7FEB}" type="slidenum">
              <a:rPr lang="pt-BR" smtClean="0">
                <a:solidFill>
                  <a:prstClr val="black"/>
                </a:solidFill>
              </a:rPr>
              <a:pPr/>
              <a:t>9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72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54A59-D28B-4C1A-B9B6-F55A5E7A7FEB}" type="slidenum">
              <a:rPr lang="pt-BR" smtClean="0">
                <a:solidFill>
                  <a:prstClr val="black"/>
                </a:solidFill>
              </a:rPr>
              <a:pPr/>
              <a:t>10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667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54A59-D28B-4C1A-B9B6-F55A5E7A7FEB}" type="slidenum">
              <a:rPr lang="pt-BR" smtClean="0">
                <a:solidFill>
                  <a:prstClr val="black"/>
                </a:solidFill>
              </a:rPr>
              <a:pPr/>
              <a:t>11</a:t>
            </a:fld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15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66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94BFCD-432F-47C0-984C-BD9DAF2DB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69" y="1148618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C1C1C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defRPr>
                <a:solidFill>
                  <a:srgbClr val="1C1C1C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defRPr>
                <a:solidFill>
                  <a:srgbClr val="1C1C1C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defRPr>
                <a:solidFill>
                  <a:srgbClr val="1C1C1C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defRPr>
                <a:solidFill>
                  <a:srgbClr val="1C1C1C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nível0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2D3A0750-620B-45DE-8672-37E282AAF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30" y="0"/>
            <a:ext cx="7444156" cy="571500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50594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49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054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200F559-3912-4F0E-B9A9-68DF1325B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941A-0006-4041-859E-62DD6902F30E}" type="datetimeFigureOut">
              <a:rPr lang="pt-BR" smtClean="0"/>
              <a:t>30/04/2021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A27085E-3F4E-4715-8DFA-63583DC78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6EA5716-A06D-4D14-B5D3-A3E243322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A7C8-3E83-4A82-AB52-C46F2AED2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21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tângulo 66">
            <a:extLst>
              <a:ext uri="{FF2B5EF4-FFF2-40B4-BE49-F238E27FC236}">
                <a16:creationId xmlns:a16="http://schemas.microsoft.com/office/drawing/2014/main" id="{F28BA281-2DD2-486A-B9A0-796B67CAC659}"/>
              </a:ext>
            </a:extLst>
          </p:cNvPr>
          <p:cNvSpPr/>
          <p:nvPr userDrawn="1"/>
        </p:nvSpPr>
        <p:spPr>
          <a:xfrm flipV="1">
            <a:off x="0" y="6743700"/>
            <a:ext cx="12192000" cy="114300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AC26E7DF-54B1-43C6-BA87-2D9E7A04A1E2}"/>
              </a:ext>
            </a:extLst>
          </p:cNvPr>
          <p:cNvCxnSpPr/>
          <p:nvPr userDrawn="1"/>
        </p:nvCxnSpPr>
        <p:spPr>
          <a:xfrm>
            <a:off x="490071" y="1073979"/>
            <a:ext cx="6562477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ângulo 22">
            <a:extLst>
              <a:ext uri="{FF2B5EF4-FFF2-40B4-BE49-F238E27FC236}">
                <a16:creationId xmlns:a16="http://schemas.microsoft.com/office/drawing/2014/main" id="{FFD49BF6-D603-4F61-8A55-D68439DDF9D3}"/>
              </a:ext>
            </a:extLst>
          </p:cNvPr>
          <p:cNvSpPr/>
          <p:nvPr userDrawn="1"/>
        </p:nvSpPr>
        <p:spPr>
          <a:xfrm>
            <a:off x="-8495" y="139338"/>
            <a:ext cx="313295" cy="8334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5C160B69-EC2E-4DBD-A3BA-CA51A032F713}"/>
              </a:ext>
            </a:extLst>
          </p:cNvPr>
          <p:cNvSpPr/>
          <p:nvPr userDrawn="1"/>
        </p:nvSpPr>
        <p:spPr>
          <a:xfrm>
            <a:off x="361027" y="139338"/>
            <a:ext cx="156648" cy="8334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A25BA03-C9B5-4234-9944-CB98500FFA62}"/>
              </a:ext>
            </a:extLst>
          </p:cNvPr>
          <p:cNvSpPr/>
          <p:nvPr userDrawn="1"/>
        </p:nvSpPr>
        <p:spPr>
          <a:xfrm>
            <a:off x="11194869" y="0"/>
            <a:ext cx="692331" cy="11346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3">
            <a:extLst>
              <a:ext uri="{FF2B5EF4-FFF2-40B4-BE49-F238E27FC236}">
                <a16:creationId xmlns:a16="http://schemas.microsoft.com/office/drawing/2014/main" id="{9B7CA86F-BE37-4A44-B5B1-BD733860E2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5020" y="356723"/>
            <a:ext cx="1466980" cy="42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83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5" r:id="rId4"/>
    <p:sldLayoutId id="214748366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rgbClr val="1C1C1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anose="02040503050406030204" pitchFamily="18" charset="0"/>
          <a:ea typeface="Cambria" panose="02040503050406030204" pitchFamily="18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chart" Target="../charts/chart3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.xml"/><Relationship Id="rId5" Type="http://schemas.microsoft.com/office/2007/relationships/hdphoto" Target="../media/hdphoto1.wdp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image" Target="../media/image18.png"/><Relationship Id="rId7" Type="http://schemas.microsoft.com/office/2007/relationships/hdphoto" Target="../media/hdphoto1.wdp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image" Target="../media/image18.png"/><Relationship Id="rId7" Type="http://schemas.microsoft.com/office/2007/relationships/hdphoto" Target="../media/hdphoto1.wdp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image" Target="../media/image18.png"/><Relationship Id="rId7" Type="http://schemas.microsoft.com/office/2007/relationships/hdphoto" Target="../media/hdphoto1.wdp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6.xml"/><Relationship Id="rId3" Type="http://schemas.openxmlformats.org/officeDocument/2006/relationships/image" Target="../media/image18.png"/><Relationship Id="rId7" Type="http://schemas.microsoft.com/office/2007/relationships/hdphoto" Target="../media/hdphoto1.wdp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8.xml"/><Relationship Id="rId3" Type="http://schemas.openxmlformats.org/officeDocument/2006/relationships/image" Target="../media/image18.png"/><Relationship Id="rId7" Type="http://schemas.microsoft.com/office/2007/relationships/hdphoto" Target="../media/hdphoto1.wdp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816F40E7-74E5-4C1B-ADCE-48CF47683E8F}"/>
              </a:ext>
            </a:extLst>
          </p:cNvPr>
          <p:cNvSpPr txBox="1"/>
          <p:nvPr/>
        </p:nvSpPr>
        <p:spPr>
          <a:xfrm>
            <a:off x="347283" y="801736"/>
            <a:ext cx="11484167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Objetivo Geral: 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Mensurar a satisfação do beneficiário com o serviço prestado pela operadora.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Objetivo Específico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adoção da Pesquisa de Satisfação de Beneficiários de Planos de Saúde como um dos componentes para o Programa de Qualificação Operadoras - PQO e tem como objetivo aumentar a participação do beneficiário na avaliação da qualidade dos serviços oferecidos pelas operadoras de planos de assistência à saúde.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Os resultados da pesquisa aportam insumos para aprimorar as ações de melhoria contínua da qualidade da assistência à saúde por parte das operadoras, além de trazer subsídios para as ações regulatórias por parte da Agência Nacional de Saúde Suplementar - ANS.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B6F63E09-3506-43E1-A4C3-9807FF0AF028}"/>
              </a:ext>
            </a:extLst>
          </p:cNvPr>
          <p:cNvSpPr txBox="1"/>
          <p:nvPr/>
        </p:nvSpPr>
        <p:spPr>
          <a:xfrm>
            <a:off x="557923" y="242563"/>
            <a:ext cx="2253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Introdução</a:t>
            </a:r>
          </a:p>
        </p:txBody>
      </p:sp>
      <p:sp>
        <p:nvSpPr>
          <p:cNvPr id="2" name="AutoShape 2" descr="olha que horrivel">
            <a:extLst>
              <a:ext uri="{FF2B5EF4-FFF2-40B4-BE49-F238E27FC236}">
                <a16:creationId xmlns:a16="http://schemas.microsoft.com/office/drawing/2014/main" id="{BC5703C7-F614-417E-972E-1D9BCB94F7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153AD1F9-D988-406D-9306-3B79B3B4AA23}"/>
              </a:ext>
            </a:extLst>
          </p:cNvPr>
          <p:cNvSpPr txBox="1"/>
          <p:nvPr/>
        </p:nvSpPr>
        <p:spPr>
          <a:xfrm>
            <a:off x="294555" y="3689766"/>
            <a:ext cx="5748717" cy="29178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Razão Social da Operadora: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PROASA - PROGRAMA ADVENTISTA DE SAÚDE, r</a:t>
            </a: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egistro ANS número 310522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chemeClr val="tx1">
                  <a:lumMod val="50000"/>
                  <a:lumOff val="50000"/>
                </a:schemeClr>
              </a:buClr>
              <a:tabLst>
                <a:tab pos="457200" algn="l"/>
              </a:tabLst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Execução: 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Instituto IBRC de Qualidade e Pesquisa Ltda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chemeClr val="tx1">
                  <a:lumMod val="50000"/>
                  <a:lumOff val="50000"/>
                </a:schemeClr>
              </a:buClr>
              <a:tabLst>
                <a:tab pos="457200" algn="l"/>
              </a:tabLst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Responsável Técnico: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Adriana Aparecida Marçal - CONRE3 – 10524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mbria" panose="02040503050406030204" pitchFamily="18" charset="0"/>
              </a:rPr>
              <a:t>Auditor Independente: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 panose="02040503050406030204" pitchFamily="18" charset="0"/>
              </a:rPr>
              <a:t>Fernando Bortoletto - FJB Gestão Estratégica e Auditoria</a:t>
            </a: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chemeClr val="tx1">
                  <a:lumMod val="50000"/>
                  <a:lumOff val="50000"/>
                </a:schemeClr>
              </a:buClr>
              <a:tabLst>
                <a:tab pos="457200" algn="l"/>
              </a:tabLst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AutoShape 2" descr="olha que horrivel">
            <a:extLst>
              <a:ext uri="{FF2B5EF4-FFF2-40B4-BE49-F238E27FC236}">
                <a16:creationId xmlns:a16="http://schemas.microsoft.com/office/drawing/2014/main" id="{3943F5C5-49BD-4222-A9B4-5317D2B046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005481" y="355183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B06D1800-4CB2-4547-A291-B5A409009AB3}"/>
              </a:ext>
            </a:extLst>
          </p:cNvPr>
          <p:cNvSpPr txBox="1"/>
          <p:nvPr/>
        </p:nvSpPr>
        <p:spPr>
          <a:xfrm>
            <a:off x="6248397" y="3714240"/>
            <a:ext cx="5551956" cy="2893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Cambria" panose="020405030504060302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Cambria" panose="020405030504060302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Cambria" panose="020405030504060302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mbria" panose="02040503050406030204" pitchFamily="18" charset="0"/>
              </a:rPr>
              <a:t>Público Alvo: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 panose="02040503050406030204" pitchFamily="18" charset="0"/>
              </a:rPr>
              <a:t>Beneficiários da operadora </a:t>
            </a: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mbria" panose="02040503050406030204" pitchFamily="18" charset="0"/>
              </a:rPr>
              <a:t>PROASA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 panose="02040503050406030204" pitchFamily="18" charset="0"/>
              </a:rPr>
              <a:t>com 18 anos ou mais de idade.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mbria" panose="02040503050406030204" pitchFamily="18" charset="0"/>
              </a:rPr>
              <a:t>Tipo de Amostragem: 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 panose="02040503050406030204" pitchFamily="18" charset="0"/>
              </a:rPr>
              <a:t>O tipo de amostragem adotado é probabilístico estratificado com partilha proporcional. O motivo da escolha da estratificação é pela suposição de que há uma elevada heterogeneidade (variância) do grau de satisfação com operadora na população de beneficiários estudada e que passa a ser diferente nas subpopulações (estratos) definidas pelo sexo, faixa etária e região demográfica.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6" name="Picture 8" descr="Empresa Cliente Ícone - Download Grátis, PNG e Vetores">
            <a:extLst>
              <a:ext uri="{FF2B5EF4-FFF2-40B4-BE49-F238E27FC236}">
                <a16:creationId xmlns:a16="http://schemas.microsoft.com/office/drawing/2014/main" id="{85B06E88-535B-4EAC-B578-254A6CC0F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17" y="3427196"/>
            <a:ext cx="989138" cy="98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Gráfico 16" descr="Na mosca com preenchimento sólido">
            <a:extLst>
              <a:ext uri="{FF2B5EF4-FFF2-40B4-BE49-F238E27FC236}">
                <a16:creationId xmlns:a16="http://schemas.microsoft.com/office/drawing/2014/main" id="{6EF19665-B740-451B-A2B4-A4B87F6B55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56766" y="3351315"/>
            <a:ext cx="989138" cy="989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53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06685DE3-CFC2-478C-A015-877E33F3E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164704"/>
              </p:ext>
            </p:extLst>
          </p:nvPr>
        </p:nvGraphicFramePr>
        <p:xfrm>
          <a:off x="595607" y="4218211"/>
          <a:ext cx="11000785" cy="1955961"/>
        </p:xfrm>
        <a:graphic>
          <a:graphicData uri="http://schemas.openxmlformats.org/drawingml/2006/table">
            <a:tbl>
              <a:tblPr/>
              <a:tblGrid>
                <a:gridCol w="6471050">
                  <a:extLst>
                    <a:ext uri="{9D8B030D-6E8A-4147-A177-3AD203B41FA5}">
                      <a16:colId xmlns:a16="http://schemas.microsoft.com/office/drawing/2014/main" val="1115746144"/>
                    </a:ext>
                  </a:extLst>
                </a:gridCol>
                <a:gridCol w="647105">
                  <a:extLst>
                    <a:ext uri="{9D8B030D-6E8A-4147-A177-3AD203B41FA5}">
                      <a16:colId xmlns:a16="http://schemas.microsoft.com/office/drawing/2014/main" val="114320034"/>
                    </a:ext>
                  </a:extLst>
                </a:gridCol>
                <a:gridCol w="647105">
                  <a:extLst>
                    <a:ext uri="{9D8B030D-6E8A-4147-A177-3AD203B41FA5}">
                      <a16:colId xmlns:a16="http://schemas.microsoft.com/office/drawing/2014/main" val="3455919386"/>
                    </a:ext>
                  </a:extLst>
                </a:gridCol>
                <a:gridCol w="647105">
                  <a:extLst>
                    <a:ext uri="{9D8B030D-6E8A-4147-A177-3AD203B41FA5}">
                      <a16:colId xmlns:a16="http://schemas.microsoft.com/office/drawing/2014/main" val="341990963"/>
                    </a:ext>
                  </a:extLst>
                </a:gridCol>
                <a:gridCol w="647105">
                  <a:extLst>
                    <a:ext uri="{9D8B030D-6E8A-4147-A177-3AD203B41FA5}">
                      <a16:colId xmlns:a16="http://schemas.microsoft.com/office/drawing/2014/main" val="2236980782"/>
                    </a:ext>
                  </a:extLst>
                </a:gridCol>
                <a:gridCol w="647105">
                  <a:extLst>
                    <a:ext uri="{9D8B030D-6E8A-4147-A177-3AD203B41FA5}">
                      <a16:colId xmlns:a16="http://schemas.microsoft.com/office/drawing/2014/main" val="1461168209"/>
                    </a:ext>
                  </a:extLst>
                </a:gridCol>
                <a:gridCol w="647105">
                  <a:extLst>
                    <a:ext uri="{9D8B030D-6E8A-4147-A177-3AD203B41FA5}">
                      <a16:colId xmlns:a16="http://schemas.microsoft.com/office/drawing/2014/main" val="4140011720"/>
                    </a:ext>
                  </a:extLst>
                </a:gridCol>
                <a:gridCol w="647105">
                  <a:extLst>
                    <a:ext uri="{9D8B030D-6E8A-4147-A177-3AD203B41FA5}">
                      <a16:colId xmlns:a16="http://schemas.microsoft.com/office/drawing/2014/main" val="3092386113"/>
                    </a:ext>
                  </a:extLst>
                </a:gridCol>
              </a:tblGrid>
              <a:tr h="26852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10 - Recomendação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Amostral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152215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Definitivamente recomendaria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033785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279205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Indiferente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72863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Recomendaria com ressalvas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590655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Não recomendaria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575494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Não sei/Não tenho como avaliar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968288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287E78D-2D62-4107-AA56-9AA3C7536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498252"/>
              </p:ext>
            </p:extLst>
          </p:nvPr>
        </p:nvGraphicFramePr>
        <p:xfrm>
          <a:off x="595608" y="1826408"/>
          <a:ext cx="11000784" cy="2012674"/>
        </p:xfrm>
        <a:graphic>
          <a:graphicData uri="http://schemas.openxmlformats.org/drawingml/2006/table">
            <a:tbl>
              <a:tblPr/>
              <a:tblGrid>
                <a:gridCol w="6471049">
                  <a:extLst>
                    <a:ext uri="{9D8B030D-6E8A-4147-A177-3AD203B41FA5}">
                      <a16:colId xmlns:a16="http://schemas.microsoft.com/office/drawing/2014/main" val="2708719931"/>
                    </a:ext>
                  </a:extLst>
                </a:gridCol>
                <a:gridCol w="647105">
                  <a:extLst>
                    <a:ext uri="{9D8B030D-6E8A-4147-A177-3AD203B41FA5}">
                      <a16:colId xmlns:a16="http://schemas.microsoft.com/office/drawing/2014/main" val="2201748171"/>
                    </a:ext>
                  </a:extLst>
                </a:gridCol>
                <a:gridCol w="647105">
                  <a:extLst>
                    <a:ext uri="{9D8B030D-6E8A-4147-A177-3AD203B41FA5}">
                      <a16:colId xmlns:a16="http://schemas.microsoft.com/office/drawing/2014/main" val="1871751534"/>
                    </a:ext>
                  </a:extLst>
                </a:gridCol>
                <a:gridCol w="647105">
                  <a:extLst>
                    <a:ext uri="{9D8B030D-6E8A-4147-A177-3AD203B41FA5}">
                      <a16:colId xmlns:a16="http://schemas.microsoft.com/office/drawing/2014/main" val="4247876285"/>
                    </a:ext>
                  </a:extLst>
                </a:gridCol>
                <a:gridCol w="647105">
                  <a:extLst>
                    <a:ext uri="{9D8B030D-6E8A-4147-A177-3AD203B41FA5}">
                      <a16:colId xmlns:a16="http://schemas.microsoft.com/office/drawing/2014/main" val="2760217300"/>
                    </a:ext>
                  </a:extLst>
                </a:gridCol>
                <a:gridCol w="647105">
                  <a:extLst>
                    <a:ext uri="{9D8B030D-6E8A-4147-A177-3AD203B41FA5}">
                      <a16:colId xmlns:a16="http://schemas.microsoft.com/office/drawing/2014/main" val="3929033464"/>
                    </a:ext>
                  </a:extLst>
                </a:gridCol>
                <a:gridCol w="647105">
                  <a:extLst>
                    <a:ext uri="{9D8B030D-6E8A-4147-A177-3AD203B41FA5}">
                      <a16:colId xmlns:a16="http://schemas.microsoft.com/office/drawing/2014/main" val="3414782708"/>
                    </a:ext>
                  </a:extLst>
                </a:gridCol>
                <a:gridCol w="647105">
                  <a:extLst>
                    <a:ext uri="{9D8B030D-6E8A-4147-A177-3AD203B41FA5}">
                      <a16:colId xmlns:a16="http://schemas.microsoft.com/office/drawing/2014/main" val="3680441401"/>
                    </a:ext>
                  </a:extLst>
                </a:gridCol>
              </a:tblGrid>
              <a:tr h="401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9 - Avaliação 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Amostral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86904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Muito 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260546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560826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456092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702245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Muito 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075"/>
                  </a:ext>
                </a:extLst>
              </a:tr>
              <a:tr h="2685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Não sei/Não tenho como avaliar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839478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D543B5BD-0277-4FBE-9F09-A025A1BCB372}"/>
              </a:ext>
            </a:extLst>
          </p:cNvPr>
          <p:cNvSpPr txBox="1"/>
          <p:nvPr/>
        </p:nvSpPr>
        <p:spPr>
          <a:xfrm>
            <a:off x="415898" y="1078069"/>
            <a:ext cx="1854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Intervalo de Confiança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465C9B9-22C0-4A22-887E-43D83D84B407}"/>
              </a:ext>
            </a:extLst>
          </p:cNvPr>
          <p:cNvSpPr txBox="1"/>
          <p:nvPr/>
        </p:nvSpPr>
        <p:spPr>
          <a:xfrm>
            <a:off x="557923" y="242563"/>
            <a:ext cx="2975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Dados Técnicos</a:t>
            </a:r>
          </a:p>
        </p:txBody>
      </p:sp>
    </p:spTree>
    <p:extLst>
      <p:ext uri="{BB962C8B-B14F-4D97-AF65-F5344CB8AC3E}">
        <p14:creationId xmlns:p14="http://schemas.microsoft.com/office/powerpoint/2010/main" val="1282966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AF016A0-3574-4A6D-97EA-9C17CD19A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735702"/>
              </p:ext>
            </p:extLst>
          </p:nvPr>
        </p:nvGraphicFramePr>
        <p:xfrm>
          <a:off x="415898" y="1359400"/>
          <a:ext cx="3396062" cy="5330190"/>
        </p:xfrm>
        <a:graphic>
          <a:graphicData uri="http://schemas.openxmlformats.org/drawingml/2006/table">
            <a:tbl>
              <a:tblPr/>
              <a:tblGrid>
                <a:gridCol w="2055074">
                  <a:extLst>
                    <a:ext uri="{9D8B030D-6E8A-4147-A177-3AD203B41FA5}">
                      <a16:colId xmlns:a16="http://schemas.microsoft.com/office/drawing/2014/main" val="2479003568"/>
                    </a:ext>
                  </a:extLst>
                </a:gridCol>
                <a:gridCol w="1162584">
                  <a:extLst>
                    <a:ext uri="{9D8B030D-6E8A-4147-A177-3AD203B41FA5}">
                      <a16:colId xmlns:a16="http://schemas.microsoft.com/office/drawing/2014/main" val="3975291648"/>
                    </a:ext>
                  </a:extLst>
                </a:gridCol>
                <a:gridCol w="178404">
                  <a:extLst>
                    <a:ext uri="{9D8B030D-6E8A-4147-A177-3AD203B41FA5}">
                      <a16:colId xmlns:a16="http://schemas.microsoft.com/office/drawing/2014/main" val="4221259952"/>
                    </a:ext>
                  </a:extLst>
                </a:gridCol>
              </a:tblGrid>
              <a:tr h="1684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Distribuição por Cidade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0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881372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Região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Pesquisado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109011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SAO PAULO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034932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BRASILIA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479923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CURITIBA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285668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HORTOLANDIA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264716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PORTO ALEGRE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498833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ENGENHEIRO COELHO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669799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MARINGA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803828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RIO DE JANEIRO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520486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MANAUS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617398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TATUI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470108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SALVADOR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764594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SAO JOSE DO RIO PRETO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982780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GOIANIA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430266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CUIABA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754959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CAMPO GRANDE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856486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ARTUR NOGUEIRA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266175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PETROPOLIS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172508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BELO HORIZONTE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668119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PORTO VELHO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339788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BELEM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769612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BOA VISTA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589148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SOROCABA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15623956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JACAREI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428413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CACHOEIRA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625611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SAO LUIS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26021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ITABORAI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043634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VITORIA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10835987"/>
                  </a:ext>
                </a:extLst>
              </a:tr>
              <a:tr h="1684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JUIZ DE FORA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714250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5060610-6D3B-4CBA-899F-3604EBD328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488438"/>
              </p:ext>
            </p:extLst>
          </p:nvPr>
        </p:nvGraphicFramePr>
        <p:xfrm>
          <a:off x="6677460" y="2141281"/>
          <a:ext cx="4899200" cy="3596075"/>
        </p:xfrm>
        <a:graphic>
          <a:graphicData uri="http://schemas.openxmlformats.org/drawingml/2006/table">
            <a:tbl>
              <a:tblPr/>
              <a:tblGrid>
                <a:gridCol w="1233044">
                  <a:extLst>
                    <a:ext uri="{9D8B030D-6E8A-4147-A177-3AD203B41FA5}">
                      <a16:colId xmlns:a16="http://schemas.microsoft.com/office/drawing/2014/main" val="1222817563"/>
                    </a:ext>
                  </a:extLst>
                </a:gridCol>
                <a:gridCol w="1162584">
                  <a:extLst>
                    <a:ext uri="{9D8B030D-6E8A-4147-A177-3AD203B41FA5}">
                      <a16:colId xmlns:a16="http://schemas.microsoft.com/office/drawing/2014/main" val="3014015914"/>
                    </a:ext>
                  </a:extLst>
                </a:gridCol>
                <a:gridCol w="178404">
                  <a:extLst>
                    <a:ext uri="{9D8B030D-6E8A-4147-A177-3AD203B41FA5}">
                      <a16:colId xmlns:a16="http://schemas.microsoft.com/office/drawing/2014/main" val="3266097213"/>
                    </a:ext>
                  </a:extLst>
                </a:gridCol>
                <a:gridCol w="1162584">
                  <a:extLst>
                    <a:ext uri="{9D8B030D-6E8A-4147-A177-3AD203B41FA5}">
                      <a16:colId xmlns:a16="http://schemas.microsoft.com/office/drawing/2014/main" val="653553222"/>
                    </a:ext>
                  </a:extLst>
                </a:gridCol>
                <a:gridCol w="1162584">
                  <a:extLst>
                    <a:ext uri="{9D8B030D-6E8A-4147-A177-3AD203B41FA5}">
                      <a16:colId xmlns:a16="http://schemas.microsoft.com/office/drawing/2014/main" val="4171451215"/>
                    </a:ext>
                  </a:extLst>
                </a:gridCol>
              </a:tblGrid>
              <a:tr h="2719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Distribuição por Faixa Etária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Intervalo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881372"/>
                  </a:ext>
                </a:extLst>
              </a:tr>
              <a:tr h="2719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Pesquisado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109011"/>
                  </a:ext>
                </a:extLst>
              </a:tr>
              <a:tr h="2820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2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589148"/>
                  </a:ext>
                </a:extLst>
              </a:tr>
              <a:tr h="2820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2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26021"/>
                  </a:ext>
                </a:extLst>
              </a:tr>
              <a:tr h="28207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2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835570"/>
                  </a:ext>
                </a:extLst>
              </a:tr>
              <a:tr h="2719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2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306459"/>
                  </a:ext>
                </a:extLst>
              </a:tr>
              <a:tr h="2719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200" b="1" i="0" u="none" strike="noStrike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344492"/>
                  </a:ext>
                </a:extLst>
              </a:tr>
              <a:tr h="2719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2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401038"/>
                  </a:ext>
                </a:extLst>
              </a:tr>
              <a:tr h="301460">
                <a:tc gridSpan="2">
                  <a:txBody>
                    <a:bodyPr/>
                    <a:lstStyle/>
                    <a:p>
                      <a:endParaRPr lang="pt-BR" b="1" dirty="0"/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pt-BR" b="1" dirty="0"/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792988"/>
                  </a:ext>
                </a:extLst>
              </a:tr>
              <a:tr h="2728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Distribuição por Gênero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12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Intervalo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954672"/>
                  </a:ext>
                </a:extLst>
              </a:tr>
              <a:tr h="2719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Pesquisado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932485"/>
                  </a:ext>
                </a:extLst>
              </a:tr>
              <a:tr h="2719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82896"/>
                  </a:ext>
                </a:extLst>
              </a:tr>
              <a:tr h="2719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  <a:endParaRPr lang="pt-BR" sz="11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200" b="1" i="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009218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487DCB22-0298-484C-B9A4-721AEC517C55}"/>
              </a:ext>
            </a:extLst>
          </p:cNvPr>
          <p:cNvSpPr txBox="1"/>
          <p:nvPr/>
        </p:nvSpPr>
        <p:spPr>
          <a:xfrm>
            <a:off x="415898" y="1078069"/>
            <a:ext cx="1854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Intervalo de Confiança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7A4FC7E-8048-4D38-8B0D-EC9030B0CC6E}"/>
              </a:ext>
            </a:extLst>
          </p:cNvPr>
          <p:cNvSpPr txBox="1"/>
          <p:nvPr/>
        </p:nvSpPr>
        <p:spPr>
          <a:xfrm>
            <a:off x="557923" y="242563"/>
            <a:ext cx="2975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Dados Técnicos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ECEC8DD-0F9C-41A9-954C-3A46E3459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243017"/>
              </p:ext>
            </p:extLst>
          </p:nvPr>
        </p:nvGraphicFramePr>
        <p:xfrm>
          <a:off x="3770832" y="1353829"/>
          <a:ext cx="2325168" cy="5345430"/>
        </p:xfrm>
        <a:graphic>
          <a:graphicData uri="http://schemas.openxmlformats.org/drawingml/2006/table">
            <a:tbl>
              <a:tblPr/>
              <a:tblGrid>
                <a:gridCol w="1162584">
                  <a:extLst>
                    <a:ext uri="{9D8B030D-6E8A-4147-A177-3AD203B41FA5}">
                      <a16:colId xmlns:a16="http://schemas.microsoft.com/office/drawing/2014/main" val="4037291845"/>
                    </a:ext>
                  </a:extLst>
                </a:gridCol>
                <a:gridCol w="1162584">
                  <a:extLst>
                    <a:ext uri="{9D8B030D-6E8A-4147-A177-3AD203B41FA5}">
                      <a16:colId xmlns:a16="http://schemas.microsoft.com/office/drawing/2014/main" val="1869228324"/>
                    </a:ext>
                  </a:extLst>
                </a:gridCol>
              </a:tblGrid>
              <a:tr h="176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Intervalo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348181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Limite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685681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108363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833769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936790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714056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507010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57857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130290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629672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383078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964308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498501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302004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745169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692628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696082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653592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690716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932134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077444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161904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163390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66016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777232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112739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387935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122669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092056"/>
                  </a:ext>
                </a:extLst>
              </a:tr>
              <a:tr h="1764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021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071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A842B94F-31E1-46EA-A593-030CA8A990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090734"/>
              </p:ext>
            </p:extLst>
          </p:nvPr>
        </p:nvGraphicFramePr>
        <p:xfrm>
          <a:off x="6270691" y="4906653"/>
          <a:ext cx="5490000" cy="187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CaixaDeTexto 39">
            <a:extLst>
              <a:ext uri="{FF2B5EF4-FFF2-40B4-BE49-F238E27FC236}">
                <a16:creationId xmlns:a16="http://schemas.microsoft.com/office/drawing/2014/main" id="{78AAB0CD-5DF8-4BDA-8C78-C76F374110E9}"/>
              </a:ext>
            </a:extLst>
          </p:cNvPr>
          <p:cNvSpPr txBox="1"/>
          <p:nvPr/>
        </p:nvSpPr>
        <p:spPr>
          <a:xfrm>
            <a:off x="6134034" y="1078069"/>
            <a:ext cx="1267655" cy="31718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>
            <a:defPPr>
              <a:defRPr lang="pt-BR"/>
            </a:defPPr>
            <a:lvl1pPr>
              <a:defRPr sz="16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Faixa Etária </a:t>
            </a:r>
          </a:p>
        </p:txBody>
      </p: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221A06B4-5D81-419D-AFDA-57E6B5118284}"/>
              </a:ext>
            </a:extLst>
          </p:cNvPr>
          <p:cNvCxnSpPr/>
          <p:nvPr/>
        </p:nvCxnSpPr>
        <p:spPr>
          <a:xfrm>
            <a:off x="6096000" y="1240766"/>
            <a:ext cx="0" cy="499255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0BC7ED8-46FB-4431-8C43-4D688DA41171}"/>
              </a:ext>
            </a:extLst>
          </p:cNvPr>
          <p:cNvSpPr txBox="1"/>
          <p:nvPr/>
        </p:nvSpPr>
        <p:spPr>
          <a:xfrm>
            <a:off x="53008" y="6548275"/>
            <a:ext cx="2833350" cy="230780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defPPr>
              <a:defRPr lang="pt-BR"/>
            </a:defPPr>
            <a:lvl1pPr defTabSz="1219535">
              <a:defRPr sz="1000" kern="0">
                <a:solidFill>
                  <a:srgbClr val="4D4E53"/>
                </a:solidFill>
              </a:defRPr>
            </a:lvl1pPr>
          </a:lstStyle>
          <a:p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Nota: Resultados apresentados em percentual (%).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DC27CFC-31D1-48E0-848E-B6F9650860FB}"/>
              </a:ext>
            </a:extLst>
          </p:cNvPr>
          <p:cNvSpPr txBox="1"/>
          <p:nvPr/>
        </p:nvSpPr>
        <p:spPr>
          <a:xfrm>
            <a:off x="415898" y="1078069"/>
            <a:ext cx="732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Gênero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3519C7F0-A336-4C70-8CFF-7086D75D5694}"/>
              </a:ext>
            </a:extLst>
          </p:cNvPr>
          <p:cNvSpPr/>
          <p:nvPr/>
        </p:nvSpPr>
        <p:spPr>
          <a:xfrm>
            <a:off x="1347361" y="5647516"/>
            <a:ext cx="3281759" cy="541249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Beneficiários com 18 anos ou mais</a:t>
            </a:r>
          </a:p>
          <a:p>
            <a:pPr algn="just"/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8484B55-7DE8-43FC-A74E-8C674B64F05D}"/>
              </a:ext>
            </a:extLst>
          </p:cNvPr>
          <p:cNvSpPr txBox="1"/>
          <p:nvPr/>
        </p:nvSpPr>
        <p:spPr>
          <a:xfrm>
            <a:off x="6171208" y="4759206"/>
            <a:ext cx="1267655" cy="31718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>
            <a:defPPr>
              <a:defRPr lang="pt-BR"/>
            </a:defPPr>
            <a:lvl1pPr>
              <a:defRPr sz="16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Tipo de Plano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B7D4D13-2F69-49C8-B8CB-DDC5343AF11B}"/>
              </a:ext>
            </a:extLst>
          </p:cNvPr>
          <p:cNvSpPr txBox="1"/>
          <p:nvPr/>
        </p:nvSpPr>
        <p:spPr>
          <a:xfrm>
            <a:off x="557922" y="242563"/>
            <a:ext cx="7035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Descrição do Perfil Amostrado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8DD37239-C179-4536-9155-F18B00C67F30}"/>
              </a:ext>
            </a:extLst>
          </p:cNvPr>
          <p:cNvGrpSpPr/>
          <p:nvPr/>
        </p:nvGrpSpPr>
        <p:grpSpPr>
          <a:xfrm>
            <a:off x="849840" y="1150200"/>
            <a:ext cx="4276800" cy="4557600"/>
            <a:chOff x="0" y="0"/>
            <a:chExt cx="2237239" cy="2543175"/>
          </a:xfrm>
        </p:grpSpPr>
        <p:pic>
          <p:nvPicPr>
            <p:cNvPr id="18" name="Imagem 17" descr="Free vector graphic: Silhouette, Man, Women'S - Free Image ...">
              <a:extLst>
                <a:ext uri="{FF2B5EF4-FFF2-40B4-BE49-F238E27FC236}">
                  <a16:creationId xmlns:a16="http://schemas.microsoft.com/office/drawing/2014/main" id="{052034B0-B566-4491-AA4D-89F8EF8498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76"/>
            <a:stretch/>
          </p:blipFill>
          <p:spPr>
            <a:xfrm>
              <a:off x="381001" y="161925"/>
              <a:ext cx="628649" cy="2257425"/>
            </a:xfrm>
            <a:prstGeom prst="rect">
              <a:avLst/>
            </a:prstGeom>
          </p:spPr>
        </p:pic>
        <p:pic>
          <p:nvPicPr>
            <p:cNvPr id="21" name="Imagem 20" descr="Free vector graphic: Silhouette, Man, Women'S - Free Image ...">
              <a:extLst>
                <a:ext uri="{FF2B5EF4-FFF2-40B4-BE49-F238E27FC236}">
                  <a16:creationId xmlns:a16="http://schemas.microsoft.com/office/drawing/2014/main" id="{FE8006F4-1C33-4B99-9780-30ACDE4EFC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prstClr val="black"/>
                <a:srgbClr val="FF66CC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80"/>
            <a:stretch/>
          </p:blipFill>
          <p:spPr>
            <a:xfrm>
              <a:off x="1209675" y="190500"/>
              <a:ext cx="621046" cy="2257425"/>
            </a:xfrm>
            <a:prstGeom prst="rect">
              <a:avLst/>
            </a:prstGeom>
          </p:spPr>
        </p:pic>
        <p:graphicFrame>
          <p:nvGraphicFramePr>
            <p:cNvPr id="22" name="Gráfico 21">
              <a:extLst>
                <a:ext uri="{FF2B5EF4-FFF2-40B4-BE49-F238E27FC236}">
                  <a16:creationId xmlns:a16="http://schemas.microsoft.com/office/drawing/2014/main" id="{D1A364C8-B987-46F8-94A9-00234D9BE9CB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2237239" cy="25431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aphicFrame>
        <p:nvGraphicFramePr>
          <p:cNvPr id="29" name="Gráfico 28">
            <a:extLst>
              <a:ext uri="{FF2B5EF4-FFF2-40B4-BE49-F238E27FC236}">
                <a16:creationId xmlns:a16="http://schemas.microsoft.com/office/drawing/2014/main" id="{9C6F7DCF-9EDF-4063-ACA5-ED30BE5CF1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992084"/>
              </p:ext>
            </p:extLst>
          </p:nvPr>
        </p:nvGraphicFramePr>
        <p:xfrm>
          <a:off x="5862181" y="1256856"/>
          <a:ext cx="60732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1462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C4A9FF0D-897D-41AA-B4EF-A16758D937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968965"/>
              </p:ext>
            </p:extLst>
          </p:nvPr>
        </p:nvGraphicFramePr>
        <p:xfrm>
          <a:off x="-102814" y="1609985"/>
          <a:ext cx="5090400" cy="248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64463" y="1105133"/>
            <a:ext cx="10656529" cy="532629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1 - Nos 12 últimos meses, com que frequência você conseguiu ter cuidados de saúde (por exemplo: consultas, exames ou tratamentos) por meio de seu plano de saúde quando necessitou?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F55C8082-433E-4862-907A-9CCA48DCA1E6}"/>
              </a:ext>
            </a:extLst>
          </p:cNvPr>
          <p:cNvSpPr/>
          <p:nvPr/>
        </p:nvSpPr>
        <p:spPr>
          <a:xfrm>
            <a:off x="64463" y="5464390"/>
            <a:ext cx="11924022" cy="1177552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Sobre a obtenção de cuidados de saúde,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89,1%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dos beneficiários avaliaram com menções positivas (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Sempre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Na maioria das vezes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), classificando este atributo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Conformidade.</a:t>
            </a: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Destaque positivo para a menção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Nunca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que atingiu apenas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0,6%.</a:t>
            </a:r>
          </a:p>
          <a:p>
            <a:pPr algn="just"/>
            <a:endParaRPr lang="pt-BR" sz="400" b="1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Por gênero temos um empate técnico entre os perfis, ambos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ponto de atenção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fica para o fato de que somente o público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Feminino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citou a opção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Nunca.</a:t>
            </a: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Ainda analisando os perfis, positivamente se destaca a faixa etária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 18 a 20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100,0%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da citação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Sempre,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classificando este atributo 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Excelência.  Já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o público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 41 a 50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tem o menor índice de satisfação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14,6%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 citação nas menções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Negativas.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Por tipo de plano, beneficiários do plano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Saúde + Odonto,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avaliaram melhor com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91,2%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colocando o atributo 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Excelência.</a:t>
            </a:r>
          </a:p>
        </p:txBody>
      </p:sp>
      <p:graphicFrame>
        <p:nvGraphicFramePr>
          <p:cNvPr id="29" name="Tabela 28">
            <a:extLst>
              <a:ext uri="{FF2B5EF4-FFF2-40B4-BE49-F238E27FC236}">
                <a16:creationId xmlns:a16="http://schemas.microsoft.com/office/drawing/2014/main" id="{C1FF1FA7-BD50-422D-863C-871A84E2A6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097888"/>
              </p:ext>
            </p:extLst>
          </p:nvPr>
        </p:nvGraphicFramePr>
        <p:xfrm>
          <a:off x="6049254" y="1481954"/>
          <a:ext cx="5947340" cy="2534970"/>
        </p:xfrm>
        <a:graphic>
          <a:graphicData uri="http://schemas.openxmlformats.org/drawingml/2006/table">
            <a:tbl>
              <a:tblPr/>
              <a:tblGrid>
                <a:gridCol w="1189468">
                  <a:extLst>
                    <a:ext uri="{9D8B030D-6E8A-4147-A177-3AD203B41FA5}">
                      <a16:colId xmlns:a16="http://schemas.microsoft.com/office/drawing/2014/main" val="4043476719"/>
                    </a:ext>
                  </a:extLst>
                </a:gridCol>
                <a:gridCol w="1189468">
                  <a:extLst>
                    <a:ext uri="{9D8B030D-6E8A-4147-A177-3AD203B41FA5}">
                      <a16:colId xmlns:a16="http://schemas.microsoft.com/office/drawing/2014/main" val="887322865"/>
                    </a:ext>
                  </a:extLst>
                </a:gridCol>
                <a:gridCol w="1189468">
                  <a:extLst>
                    <a:ext uri="{9D8B030D-6E8A-4147-A177-3AD203B41FA5}">
                      <a16:colId xmlns:a16="http://schemas.microsoft.com/office/drawing/2014/main" val="3504795122"/>
                    </a:ext>
                  </a:extLst>
                </a:gridCol>
                <a:gridCol w="1189468">
                  <a:extLst>
                    <a:ext uri="{9D8B030D-6E8A-4147-A177-3AD203B41FA5}">
                      <a16:colId xmlns:a16="http://schemas.microsoft.com/office/drawing/2014/main" val="4252080179"/>
                    </a:ext>
                  </a:extLst>
                </a:gridCol>
                <a:gridCol w="1189468">
                  <a:extLst>
                    <a:ext uri="{9D8B030D-6E8A-4147-A177-3AD203B41FA5}">
                      <a16:colId xmlns:a16="http://schemas.microsoft.com/office/drawing/2014/main" val="243179624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 maioria</a:t>
                      </a:r>
                      <a:b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das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202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75,9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399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73,8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443621"/>
                  </a:ext>
                </a:extLst>
              </a:tr>
              <a:tr h="108000">
                <a:tc gridSpan="5">
                  <a:txBody>
                    <a:bodyPr/>
                    <a:lstStyle/>
                    <a:p>
                      <a:pPr algn="ctr" fontAlgn="ctr"/>
                      <a:endParaRPr lang="pt-BR" sz="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057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 maioria</a:t>
                      </a:r>
                      <a:b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das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357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853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75,8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297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74,3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8407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13,4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73,2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5039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23,4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68,1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3533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83,3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65186"/>
                  </a:ext>
                </a:extLst>
              </a:tr>
            </a:tbl>
          </a:graphicData>
        </a:graphic>
      </p:graphicFrame>
      <p:sp>
        <p:nvSpPr>
          <p:cNvPr id="19" name="Retângulo 18">
            <a:extLst>
              <a:ext uri="{FF2B5EF4-FFF2-40B4-BE49-F238E27FC236}">
                <a16:creationId xmlns:a16="http://schemas.microsoft.com/office/drawing/2014/main" id="{49FE5F01-72F1-4D87-93BF-0FC8124EA665}"/>
              </a:ext>
            </a:extLst>
          </p:cNvPr>
          <p:cNvSpPr/>
          <p:nvPr/>
        </p:nvSpPr>
        <p:spPr>
          <a:xfrm>
            <a:off x="10804513" y="2739891"/>
            <a:ext cx="1166840" cy="227863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8" name="Tabela 17">
            <a:extLst>
              <a:ext uri="{FF2B5EF4-FFF2-40B4-BE49-F238E27FC236}">
                <a16:creationId xmlns:a16="http://schemas.microsoft.com/office/drawing/2014/main" id="{FC4CEA3F-8642-4EEB-8835-89EAD7CAB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090443"/>
              </p:ext>
            </p:extLst>
          </p:nvPr>
        </p:nvGraphicFramePr>
        <p:xfrm>
          <a:off x="193181" y="4534215"/>
          <a:ext cx="5976682" cy="885825"/>
        </p:xfrm>
        <a:graphic>
          <a:graphicData uri="http://schemas.openxmlformats.org/drawingml/2006/table">
            <a:tbl>
              <a:tblPr/>
              <a:tblGrid>
                <a:gridCol w="5976682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Base: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| Margem de Erro: 5.2.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procurei = Nos últimos 12 meses não procurei cuidados de saúde: 24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entrevistados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(não considerados para cálculo dos resultados).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646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 = Não sei/Não me lembro: 5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entrevistados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(não considerados para cálculo dos resultados).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Nota¹: Resultados apresentados em percentual (%).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</a:tbl>
          </a:graphicData>
        </a:graphic>
      </p:graphicFrame>
      <p:graphicFrame>
        <p:nvGraphicFramePr>
          <p:cNvPr id="23" name="Tabela 22">
            <a:extLst>
              <a:ext uri="{FF2B5EF4-FFF2-40B4-BE49-F238E27FC236}">
                <a16:creationId xmlns:a16="http://schemas.microsoft.com/office/drawing/2014/main" id="{3D64A7B2-17A3-460F-ADF3-37DA34684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372757"/>
              </p:ext>
            </p:extLst>
          </p:nvPr>
        </p:nvGraphicFramePr>
        <p:xfrm>
          <a:off x="64463" y="3668569"/>
          <a:ext cx="5976682" cy="793559"/>
        </p:xfrm>
        <a:graphic>
          <a:graphicData uri="http://schemas.openxmlformats.org/drawingml/2006/table">
            <a:tbl>
              <a:tblPr/>
              <a:tblGrid>
                <a:gridCol w="1180579">
                  <a:extLst>
                    <a:ext uri="{9D8B030D-6E8A-4147-A177-3AD203B41FA5}">
                      <a16:colId xmlns:a16="http://schemas.microsoft.com/office/drawing/2014/main" val="2165280647"/>
                    </a:ext>
                  </a:extLst>
                </a:gridCol>
                <a:gridCol w="1180579">
                  <a:extLst>
                    <a:ext uri="{9D8B030D-6E8A-4147-A177-3AD203B41FA5}">
                      <a16:colId xmlns:a16="http://schemas.microsoft.com/office/drawing/2014/main" val="3298146854"/>
                    </a:ext>
                  </a:extLst>
                </a:gridCol>
                <a:gridCol w="1180579">
                  <a:extLst>
                    <a:ext uri="{9D8B030D-6E8A-4147-A177-3AD203B41FA5}">
                      <a16:colId xmlns:a16="http://schemas.microsoft.com/office/drawing/2014/main" val="2970168599"/>
                    </a:ext>
                  </a:extLst>
                </a:gridCol>
                <a:gridCol w="1180579">
                  <a:extLst>
                    <a:ext uri="{9D8B030D-6E8A-4147-A177-3AD203B41FA5}">
                      <a16:colId xmlns:a16="http://schemas.microsoft.com/office/drawing/2014/main" val="3009002003"/>
                    </a:ext>
                  </a:extLst>
                </a:gridCol>
                <a:gridCol w="627183">
                  <a:extLst>
                    <a:ext uri="{9D8B030D-6E8A-4147-A177-3AD203B41FA5}">
                      <a16:colId xmlns:a16="http://schemas.microsoft.com/office/drawing/2014/main" val="2071753375"/>
                    </a:ext>
                  </a:extLst>
                </a:gridCol>
                <a:gridCol w="627183">
                  <a:extLst>
                    <a:ext uri="{9D8B030D-6E8A-4147-A177-3AD203B41FA5}">
                      <a16:colId xmlns:a16="http://schemas.microsoft.com/office/drawing/2014/main" val="3657888480"/>
                    </a:ext>
                  </a:extLst>
                </a:gridCol>
              </a:tblGrid>
              <a:tr h="3494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Na maioria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das vezes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procurei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Sei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866756"/>
                  </a:ext>
                </a:extLst>
              </a:tr>
              <a:tr h="2220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78748"/>
                  </a:ext>
                </a:extLst>
              </a:tr>
              <a:tr h="222059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FREQUÊNCIA</a:t>
                      </a:r>
                      <a:endParaRPr lang="pt-BR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782612"/>
                  </a:ext>
                </a:extLst>
              </a:tr>
            </a:tbl>
          </a:graphicData>
        </a:graphic>
      </p:graphicFrame>
      <p:sp>
        <p:nvSpPr>
          <p:cNvPr id="37" name="CaixaDeTexto 36">
            <a:extLst>
              <a:ext uri="{FF2B5EF4-FFF2-40B4-BE49-F238E27FC236}">
                <a16:creationId xmlns:a16="http://schemas.microsoft.com/office/drawing/2014/main" id="{0F8ED5A4-C695-4C83-9C5F-C70E63225BF8}"/>
              </a:ext>
            </a:extLst>
          </p:cNvPr>
          <p:cNvSpPr txBox="1"/>
          <p:nvPr/>
        </p:nvSpPr>
        <p:spPr>
          <a:xfrm>
            <a:off x="557922" y="242563"/>
            <a:ext cx="3374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Atenção a saúde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C67F2D1A-B098-4CCC-9F90-7A75051D05CE}"/>
              </a:ext>
            </a:extLst>
          </p:cNvPr>
          <p:cNvSpPr/>
          <p:nvPr/>
        </p:nvSpPr>
        <p:spPr>
          <a:xfrm>
            <a:off x="7257616" y="3386735"/>
            <a:ext cx="2323705" cy="214611"/>
          </a:xfrm>
          <a:prstGeom prst="rect">
            <a:avLst/>
          </a:prstGeom>
          <a:noFill/>
          <a:ln w="19050" cap="rnd">
            <a:solidFill>
              <a:srgbClr val="FF7C8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3035C567-DDC3-4431-B283-EDCAA32177DC}"/>
              </a:ext>
            </a:extLst>
          </p:cNvPr>
          <p:cNvSpPr/>
          <p:nvPr/>
        </p:nvSpPr>
        <p:spPr>
          <a:xfrm>
            <a:off x="7262840" y="1848113"/>
            <a:ext cx="1152000" cy="214611"/>
          </a:xfrm>
          <a:prstGeom prst="rect">
            <a:avLst/>
          </a:prstGeom>
          <a:noFill/>
          <a:ln w="19050" cap="rnd">
            <a:solidFill>
              <a:srgbClr val="FF7C8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Arredondado 12">
            <a:extLst>
              <a:ext uri="{FF2B5EF4-FFF2-40B4-BE49-F238E27FC236}">
                <a16:creationId xmlns:a16="http://schemas.microsoft.com/office/drawing/2014/main" id="{71BB389D-D282-47E0-B4BD-FD57E65DB1D0}"/>
              </a:ext>
            </a:extLst>
          </p:cNvPr>
          <p:cNvSpPr/>
          <p:nvPr/>
        </p:nvSpPr>
        <p:spPr>
          <a:xfrm>
            <a:off x="725687" y="1794266"/>
            <a:ext cx="828000" cy="57259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Negativo 11,0</a:t>
            </a:r>
          </a:p>
        </p:txBody>
      </p:sp>
      <p:sp>
        <p:nvSpPr>
          <p:cNvPr id="21" name="Retângulo Arredondado 12">
            <a:extLst>
              <a:ext uri="{FF2B5EF4-FFF2-40B4-BE49-F238E27FC236}">
                <a16:creationId xmlns:a16="http://schemas.microsoft.com/office/drawing/2014/main" id="{9941FB22-B8F4-4DA6-81C3-8A8A029FD401}"/>
              </a:ext>
            </a:extLst>
          </p:cNvPr>
          <p:cNvSpPr/>
          <p:nvPr/>
        </p:nvSpPr>
        <p:spPr>
          <a:xfrm>
            <a:off x="2856636" y="1794266"/>
            <a:ext cx="828001" cy="57259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 b="1" dirty="0">
                <a:solidFill>
                  <a:schemeClr val="bg1"/>
                </a:solidFill>
              </a:rPr>
              <a:t>Positivo 89,1</a:t>
            </a:r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6A87A488-6C1A-4E6F-AB59-2E85594B2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089460"/>
              </p:ext>
            </p:extLst>
          </p:nvPr>
        </p:nvGraphicFramePr>
        <p:xfrm>
          <a:off x="6049254" y="4174173"/>
          <a:ext cx="5947340" cy="794385"/>
        </p:xfrm>
        <a:graphic>
          <a:graphicData uri="http://schemas.openxmlformats.org/drawingml/2006/table">
            <a:tbl>
              <a:tblPr/>
              <a:tblGrid>
                <a:gridCol w="1189468">
                  <a:extLst>
                    <a:ext uri="{9D8B030D-6E8A-4147-A177-3AD203B41FA5}">
                      <a16:colId xmlns:a16="http://schemas.microsoft.com/office/drawing/2014/main" val="2947788064"/>
                    </a:ext>
                  </a:extLst>
                </a:gridCol>
                <a:gridCol w="1189468">
                  <a:extLst>
                    <a:ext uri="{9D8B030D-6E8A-4147-A177-3AD203B41FA5}">
                      <a16:colId xmlns:a16="http://schemas.microsoft.com/office/drawing/2014/main" val="3657800611"/>
                    </a:ext>
                  </a:extLst>
                </a:gridCol>
                <a:gridCol w="1189468">
                  <a:extLst>
                    <a:ext uri="{9D8B030D-6E8A-4147-A177-3AD203B41FA5}">
                      <a16:colId xmlns:a16="http://schemas.microsoft.com/office/drawing/2014/main" val="420873208"/>
                    </a:ext>
                  </a:extLst>
                </a:gridCol>
                <a:gridCol w="1189468">
                  <a:extLst>
                    <a:ext uri="{9D8B030D-6E8A-4147-A177-3AD203B41FA5}">
                      <a16:colId xmlns:a16="http://schemas.microsoft.com/office/drawing/2014/main" val="1554590311"/>
                    </a:ext>
                  </a:extLst>
                </a:gridCol>
                <a:gridCol w="1189468">
                  <a:extLst>
                    <a:ext uri="{9D8B030D-6E8A-4147-A177-3AD203B41FA5}">
                      <a16:colId xmlns:a16="http://schemas.microsoft.com/office/drawing/2014/main" val="214759424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Tipo de Plano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 maioria</a:t>
                      </a:r>
                      <a:b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das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7694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Saúde + Odonto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77,1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2992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Saúde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67,9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352298"/>
                  </a:ext>
                </a:extLst>
              </a:tr>
            </a:tbl>
          </a:graphicData>
        </a:graphic>
      </p:graphicFrame>
      <p:pic>
        <p:nvPicPr>
          <p:cNvPr id="14" name="Gráfico 13" descr="Fala com preenchimento sólido">
            <a:extLst>
              <a:ext uri="{FF2B5EF4-FFF2-40B4-BE49-F238E27FC236}">
                <a16:creationId xmlns:a16="http://schemas.microsoft.com/office/drawing/2014/main" id="{E45C7E79-15F9-4381-8DFD-C5B304D326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15846" y="4956186"/>
            <a:ext cx="638645" cy="638645"/>
          </a:xfrm>
          <a:prstGeom prst="rect">
            <a:avLst/>
          </a:prstGeom>
        </p:spPr>
      </p:pic>
      <p:sp>
        <p:nvSpPr>
          <p:cNvPr id="24" name="Retângulo 23">
            <a:extLst>
              <a:ext uri="{FF2B5EF4-FFF2-40B4-BE49-F238E27FC236}">
                <a16:creationId xmlns:a16="http://schemas.microsoft.com/office/drawing/2014/main" id="{EA0C4EBB-93D7-4FB7-B503-BCB665FC8A3C}"/>
              </a:ext>
            </a:extLst>
          </p:cNvPr>
          <p:cNvSpPr/>
          <p:nvPr/>
        </p:nvSpPr>
        <p:spPr>
          <a:xfrm>
            <a:off x="9594573" y="4534215"/>
            <a:ext cx="2390032" cy="264722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20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A0143059-F226-4A48-9C7E-33D50AB337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014698"/>
              </p:ext>
            </p:extLst>
          </p:nvPr>
        </p:nvGraphicFramePr>
        <p:xfrm>
          <a:off x="-13252" y="1805720"/>
          <a:ext cx="4896000" cy="244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72571" y="1112112"/>
            <a:ext cx="10618589" cy="532629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2 - Nos últimos 12 meses, quando você necessitou de atenção imediata (atendimentos de urgência ou emergência), com que frequência você foi atendido pelo seu plano de saúde assim que precisou?</a:t>
            </a:r>
          </a:p>
        </p:txBody>
      </p:sp>
      <p:graphicFrame>
        <p:nvGraphicFramePr>
          <p:cNvPr id="34" name="Tabela 33">
            <a:extLst>
              <a:ext uri="{FF2B5EF4-FFF2-40B4-BE49-F238E27FC236}">
                <a16:creationId xmlns:a16="http://schemas.microsoft.com/office/drawing/2014/main" id="{14FB2ED9-16FA-46B8-B1C4-F95BFCCE1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865857"/>
              </p:ext>
            </p:extLst>
          </p:nvPr>
        </p:nvGraphicFramePr>
        <p:xfrm>
          <a:off x="6029146" y="1534962"/>
          <a:ext cx="6020455" cy="2534970"/>
        </p:xfrm>
        <a:graphic>
          <a:graphicData uri="http://schemas.openxmlformats.org/drawingml/2006/table">
            <a:tbl>
              <a:tblPr/>
              <a:tblGrid>
                <a:gridCol w="1204091">
                  <a:extLst>
                    <a:ext uri="{9D8B030D-6E8A-4147-A177-3AD203B41FA5}">
                      <a16:colId xmlns:a16="http://schemas.microsoft.com/office/drawing/2014/main" val="4043476719"/>
                    </a:ext>
                  </a:extLst>
                </a:gridCol>
                <a:gridCol w="1204091">
                  <a:extLst>
                    <a:ext uri="{9D8B030D-6E8A-4147-A177-3AD203B41FA5}">
                      <a16:colId xmlns:a16="http://schemas.microsoft.com/office/drawing/2014/main" val="887322865"/>
                    </a:ext>
                  </a:extLst>
                </a:gridCol>
                <a:gridCol w="1204091">
                  <a:extLst>
                    <a:ext uri="{9D8B030D-6E8A-4147-A177-3AD203B41FA5}">
                      <a16:colId xmlns:a16="http://schemas.microsoft.com/office/drawing/2014/main" val="3504795122"/>
                    </a:ext>
                  </a:extLst>
                </a:gridCol>
                <a:gridCol w="1204091">
                  <a:extLst>
                    <a:ext uri="{9D8B030D-6E8A-4147-A177-3AD203B41FA5}">
                      <a16:colId xmlns:a16="http://schemas.microsoft.com/office/drawing/2014/main" val="4252080179"/>
                    </a:ext>
                  </a:extLst>
                </a:gridCol>
                <a:gridCol w="1204091">
                  <a:extLst>
                    <a:ext uri="{9D8B030D-6E8A-4147-A177-3AD203B41FA5}">
                      <a16:colId xmlns:a16="http://schemas.microsoft.com/office/drawing/2014/main" val="243179624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 maioria</a:t>
                      </a:r>
                      <a:b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das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202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87,8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399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83,6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443621"/>
                  </a:ext>
                </a:extLst>
              </a:tr>
              <a:tr h="108000">
                <a:tc gridSpan="5">
                  <a:txBody>
                    <a:bodyPr/>
                    <a:lstStyle/>
                    <a:p>
                      <a:pPr algn="ctr" fontAlgn="ctr"/>
                      <a:endParaRPr lang="pt-BR" sz="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057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 maioria</a:t>
                      </a:r>
                      <a:b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das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357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853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87,8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297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88,1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8407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13,6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78,8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5039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91,7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3533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83,9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65186"/>
                  </a:ext>
                </a:extLst>
              </a:tr>
            </a:tbl>
          </a:graphicData>
        </a:graphic>
      </p:graphicFrame>
      <p:sp>
        <p:nvSpPr>
          <p:cNvPr id="17" name="Retângulo 16">
            <a:extLst>
              <a:ext uri="{FF2B5EF4-FFF2-40B4-BE49-F238E27FC236}">
                <a16:creationId xmlns:a16="http://schemas.microsoft.com/office/drawing/2014/main" id="{CB26BD3A-3C78-4D54-A316-E11C2196930E}"/>
              </a:ext>
            </a:extLst>
          </p:cNvPr>
          <p:cNvSpPr/>
          <p:nvPr/>
        </p:nvSpPr>
        <p:spPr>
          <a:xfrm>
            <a:off x="72571" y="5593308"/>
            <a:ext cx="11915914" cy="1087133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Dentre os beneficiários que necessitaram de atenção imediata,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o plano obteve uma avaliação satisfatória,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94,4%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de menções positivas (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Sempre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Na maioria das vezes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), classificando este atributo 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Excelência.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Destaque positivo para a opção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Nunca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que atingiu apenas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0,4%.</a:t>
            </a:r>
          </a:p>
          <a:p>
            <a:endParaRPr lang="pt-BR" sz="400" b="1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Por gênero temos um empate técnico entre os perfis, ambos 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Excelência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ponto de atenção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fica para o fato de que somente o público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Feminino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citou a opção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Nunca.</a:t>
            </a:r>
          </a:p>
          <a:p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 faixas etárias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18 a 20 anos e De 51 a 60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classificaram em patamar máximo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Excelência, 100,0%.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Nesta análise,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ponto de atenção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fica para o fato de que somente o público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 31 a 40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citou a opção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Nunca.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Os respondentes do plano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Saúde + Odonto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são os que mais escolheram as opções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Positivas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94,6%,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Excelência.</a:t>
            </a:r>
          </a:p>
        </p:txBody>
      </p:sp>
      <p:graphicFrame>
        <p:nvGraphicFramePr>
          <p:cNvPr id="18" name="Tabela 17">
            <a:extLst>
              <a:ext uri="{FF2B5EF4-FFF2-40B4-BE49-F238E27FC236}">
                <a16:creationId xmlns:a16="http://schemas.microsoft.com/office/drawing/2014/main" id="{2A8120DF-F567-4877-BDF1-912B828F4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223186"/>
              </p:ext>
            </p:extLst>
          </p:nvPr>
        </p:nvGraphicFramePr>
        <p:xfrm>
          <a:off x="117211" y="3845514"/>
          <a:ext cx="5832000" cy="793559"/>
        </p:xfrm>
        <a:graphic>
          <a:graphicData uri="http://schemas.openxmlformats.org/drawingml/2006/table">
            <a:tbl>
              <a:tblPr/>
              <a:tblGrid>
                <a:gridCol w="1152000">
                  <a:extLst>
                    <a:ext uri="{9D8B030D-6E8A-4147-A177-3AD203B41FA5}">
                      <a16:colId xmlns:a16="http://schemas.microsoft.com/office/drawing/2014/main" val="2165280647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298146854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970168599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00900200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7175337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657888480"/>
                    </a:ext>
                  </a:extLst>
                </a:gridCol>
              </a:tblGrid>
              <a:tr h="3494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Na maioria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das vezes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necessitei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sei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866756"/>
                  </a:ext>
                </a:extLst>
              </a:tr>
              <a:tr h="2220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78748"/>
                  </a:ext>
                </a:extLst>
              </a:tr>
              <a:tr h="222059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FREQUÊNCIA</a:t>
                      </a:r>
                      <a:endParaRPr lang="pt-BR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782612"/>
                  </a:ext>
                </a:extLst>
              </a:tr>
            </a:tbl>
          </a:graphicData>
        </a:graphic>
      </p:graphicFrame>
      <p:graphicFrame>
        <p:nvGraphicFramePr>
          <p:cNvPr id="21" name="Tabela 20">
            <a:extLst>
              <a:ext uri="{FF2B5EF4-FFF2-40B4-BE49-F238E27FC236}">
                <a16:creationId xmlns:a16="http://schemas.microsoft.com/office/drawing/2014/main" id="{48324E6F-5689-4C3D-809E-1861099C8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912448"/>
              </p:ext>
            </p:extLst>
          </p:nvPr>
        </p:nvGraphicFramePr>
        <p:xfrm>
          <a:off x="117211" y="4694231"/>
          <a:ext cx="5978789" cy="885825"/>
        </p:xfrm>
        <a:graphic>
          <a:graphicData uri="http://schemas.openxmlformats.org/drawingml/2006/table">
            <a:tbl>
              <a:tblPr/>
              <a:tblGrid>
                <a:gridCol w="5978789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Base: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267 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| Margem de Erro: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5.9.</a:t>
                      </a:r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necessitei = Nos últimos 12 meses não necessitei de atenção imediata: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 entrevistados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(não considerados para cálculo dos resultados).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646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 = Não sei/Não me lembro: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 entrevistados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(não considerados para cálculo dos resultados).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Nota¹: Resultados apresentados em percentual (%).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</a:tbl>
          </a:graphicData>
        </a:graphic>
      </p:graphicFrame>
      <p:sp>
        <p:nvSpPr>
          <p:cNvPr id="24" name="CaixaDeTexto 23">
            <a:extLst>
              <a:ext uri="{FF2B5EF4-FFF2-40B4-BE49-F238E27FC236}">
                <a16:creationId xmlns:a16="http://schemas.microsoft.com/office/drawing/2014/main" id="{88385F3A-2E48-4057-9239-81B99959D662}"/>
              </a:ext>
            </a:extLst>
          </p:cNvPr>
          <p:cNvSpPr txBox="1"/>
          <p:nvPr/>
        </p:nvSpPr>
        <p:spPr>
          <a:xfrm>
            <a:off x="557922" y="242563"/>
            <a:ext cx="3374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Atenção a saúde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7A3CEB52-3C78-416B-8DD0-6F09E703D7E7}"/>
              </a:ext>
            </a:extLst>
          </p:cNvPr>
          <p:cNvSpPr/>
          <p:nvPr/>
        </p:nvSpPr>
        <p:spPr>
          <a:xfrm>
            <a:off x="9594537" y="4195925"/>
            <a:ext cx="2380696" cy="202095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Gráfico 11" descr="Fala com preenchimento sólido">
            <a:extLst>
              <a:ext uri="{FF2B5EF4-FFF2-40B4-BE49-F238E27FC236}">
                <a16:creationId xmlns:a16="http://schemas.microsoft.com/office/drawing/2014/main" id="{2519614C-B827-4248-B118-202D4A9F3C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33601" y="5071216"/>
            <a:ext cx="638645" cy="638645"/>
          </a:xfrm>
          <a:prstGeom prst="rect">
            <a:avLst/>
          </a:prstGeom>
        </p:spPr>
      </p:pic>
      <p:sp>
        <p:nvSpPr>
          <p:cNvPr id="23" name="Retângulo 22">
            <a:extLst>
              <a:ext uri="{FF2B5EF4-FFF2-40B4-BE49-F238E27FC236}">
                <a16:creationId xmlns:a16="http://schemas.microsoft.com/office/drawing/2014/main" id="{6FCFB0E6-09D9-44C5-9AD4-382F4514FC79}"/>
              </a:ext>
            </a:extLst>
          </p:cNvPr>
          <p:cNvSpPr/>
          <p:nvPr/>
        </p:nvSpPr>
        <p:spPr>
          <a:xfrm>
            <a:off x="7253597" y="1907317"/>
            <a:ext cx="1190348" cy="202095"/>
          </a:xfrm>
          <a:prstGeom prst="rect">
            <a:avLst/>
          </a:prstGeom>
          <a:noFill/>
          <a:ln w="19050" cap="rnd">
            <a:solidFill>
              <a:srgbClr val="FF7C8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F43C400A-9312-41DE-9DE4-A7291BC5EF3D}"/>
              </a:ext>
            </a:extLst>
          </p:cNvPr>
          <p:cNvSpPr/>
          <p:nvPr/>
        </p:nvSpPr>
        <p:spPr>
          <a:xfrm>
            <a:off x="10839323" y="2806150"/>
            <a:ext cx="1162414" cy="241850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696E4DE2-8A20-449B-8D03-6F99E9B26510}"/>
              </a:ext>
            </a:extLst>
          </p:cNvPr>
          <p:cNvSpPr/>
          <p:nvPr/>
        </p:nvSpPr>
        <p:spPr>
          <a:xfrm>
            <a:off x="7253597" y="3249167"/>
            <a:ext cx="1190348" cy="202095"/>
          </a:xfrm>
          <a:prstGeom prst="rect">
            <a:avLst/>
          </a:prstGeom>
          <a:noFill/>
          <a:ln w="19050" cap="rnd">
            <a:solidFill>
              <a:srgbClr val="FF7C8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Arredondado 12">
            <a:extLst>
              <a:ext uri="{FF2B5EF4-FFF2-40B4-BE49-F238E27FC236}">
                <a16:creationId xmlns:a16="http://schemas.microsoft.com/office/drawing/2014/main" id="{4A0A3265-65D3-45EC-ABD9-75A9369A4443}"/>
              </a:ext>
            </a:extLst>
          </p:cNvPr>
          <p:cNvSpPr/>
          <p:nvPr/>
        </p:nvSpPr>
        <p:spPr>
          <a:xfrm>
            <a:off x="835930" y="1960605"/>
            <a:ext cx="828000" cy="57259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3FA267E-19EF-4DAF-A2C9-22DE06114B35}" type="TxLink">
              <a:rPr lang="en-US" sz="1200" b="1" i="0" u="none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pPr algn="ctr"/>
              <a:t>Negativo 5,6</a:t>
            </a:fld>
            <a:endParaRPr lang="pt-BR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tângulo Arredondado 12">
            <a:extLst>
              <a:ext uri="{FF2B5EF4-FFF2-40B4-BE49-F238E27FC236}">
                <a16:creationId xmlns:a16="http://schemas.microsoft.com/office/drawing/2014/main" id="{3E50F88D-4175-42E4-A8E9-2131C3F55D50}"/>
              </a:ext>
            </a:extLst>
          </p:cNvPr>
          <p:cNvSpPr/>
          <p:nvPr/>
        </p:nvSpPr>
        <p:spPr>
          <a:xfrm>
            <a:off x="2757320" y="1960605"/>
            <a:ext cx="828001" cy="57259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 b="1" dirty="0">
                <a:solidFill>
                  <a:schemeClr val="bg1"/>
                </a:solidFill>
              </a:rPr>
              <a:t>Positivo 94,4</a:t>
            </a:r>
          </a:p>
        </p:txBody>
      </p:sp>
      <p:graphicFrame>
        <p:nvGraphicFramePr>
          <p:cNvPr id="20" name="Tabela 19">
            <a:extLst>
              <a:ext uri="{FF2B5EF4-FFF2-40B4-BE49-F238E27FC236}">
                <a16:creationId xmlns:a16="http://schemas.microsoft.com/office/drawing/2014/main" id="{1C2E9631-3A39-426B-9FDC-5C3508481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125359"/>
              </p:ext>
            </p:extLst>
          </p:nvPr>
        </p:nvGraphicFramePr>
        <p:xfrm>
          <a:off x="6049254" y="4174173"/>
          <a:ext cx="6013468" cy="794385"/>
        </p:xfrm>
        <a:graphic>
          <a:graphicData uri="http://schemas.openxmlformats.org/drawingml/2006/table">
            <a:tbl>
              <a:tblPr/>
              <a:tblGrid>
                <a:gridCol w="1189468">
                  <a:extLst>
                    <a:ext uri="{9D8B030D-6E8A-4147-A177-3AD203B41FA5}">
                      <a16:colId xmlns:a16="http://schemas.microsoft.com/office/drawing/2014/main" val="2947788064"/>
                    </a:ext>
                  </a:extLst>
                </a:gridCol>
                <a:gridCol w="1206000">
                  <a:extLst>
                    <a:ext uri="{9D8B030D-6E8A-4147-A177-3AD203B41FA5}">
                      <a16:colId xmlns:a16="http://schemas.microsoft.com/office/drawing/2014/main" val="3657800611"/>
                    </a:ext>
                  </a:extLst>
                </a:gridCol>
                <a:gridCol w="1206000">
                  <a:extLst>
                    <a:ext uri="{9D8B030D-6E8A-4147-A177-3AD203B41FA5}">
                      <a16:colId xmlns:a16="http://schemas.microsoft.com/office/drawing/2014/main" val="420873208"/>
                    </a:ext>
                  </a:extLst>
                </a:gridCol>
                <a:gridCol w="1206000">
                  <a:extLst>
                    <a:ext uri="{9D8B030D-6E8A-4147-A177-3AD203B41FA5}">
                      <a16:colId xmlns:a16="http://schemas.microsoft.com/office/drawing/2014/main" val="1554590311"/>
                    </a:ext>
                  </a:extLst>
                </a:gridCol>
                <a:gridCol w="1206000">
                  <a:extLst>
                    <a:ext uri="{9D8B030D-6E8A-4147-A177-3AD203B41FA5}">
                      <a16:colId xmlns:a16="http://schemas.microsoft.com/office/drawing/2014/main" val="214759424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Tipo de Plano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 maioria</a:t>
                      </a:r>
                      <a:b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das vezes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7694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Saúde + Odonto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86,3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2992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Saúde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352298"/>
                  </a:ext>
                </a:extLst>
              </a:tr>
            </a:tbl>
          </a:graphicData>
        </a:graphic>
      </p:graphicFrame>
      <p:sp>
        <p:nvSpPr>
          <p:cNvPr id="22" name="Retângulo 21">
            <a:extLst>
              <a:ext uri="{FF2B5EF4-FFF2-40B4-BE49-F238E27FC236}">
                <a16:creationId xmlns:a16="http://schemas.microsoft.com/office/drawing/2014/main" id="{3F2BB81A-33B5-49A9-9064-13614C921F18}"/>
              </a:ext>
            </a:extLst>
          </p:cNvPr>
          <p:cNvSpPr/>
          <p:nvPr/>
        </p:nvSpPr>
        <p:spPr>
          <a:xfrm>
            <a:off x="9622471" y="4547432"/>
            <a:ext cx="2405572" cy="202095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FAA29236-8965-455D-BE21-F295CF674687}"/>
              </a:ext>
            </a:extLst>
          </p:cNvPr>
          <p:cNvSpPr/>
          <p:nvPr/>
        </p:nvSpPr>
        <p:spPr>
          <a:xfrm>
            <a:off x="9630991" y="3633988"/>
            <a:ext cx="2418610" cy="241850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16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F907AD9E-048B-494D-8E92-760ECD0FA8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5266514"/>
              </p:ext>
            </p:extLst>
          </p:nvPr>
        </p:nvGraphicFramePr>
        <p:xfrm>
          <a:off x="290724" y="1542391"/>
          <a:ext cx="4629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72571" y="1074188"/>
            <a:ext cx="10618589" cy="748073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3 - Nos últimos 12 meses, você recebeu algum tipo de comunicação de seu plano de saúde (por exemplo: carta, e-mail, telefonema, etc.) convidando e/ou esclarecendo sobre a necessidade de realização de consultas ou exames preventivos, tais como: mamografia, preventivo de câncer, consulta preventiva com urologista, consulta preventiva com dentista, etc.?</a:t>
            </a:r>
          </a:p>
        </p:txBody>
      </p:sp>
      <p:graphicFrame>
        <p:nvGraphicFramePr>
          <p:cNvPr id="34" name="Tabela 33">
            <a:extLst>
              <a:ext uri="{FF2B5EF4-FFF2-40B4-BE49-F238E27FC236}">
                <a16:creationId xmlns:a16="http://schemas.microsoft.com/office/drawing/2014/main" id="{14FB2ED9-16FA-46B8-B1C4-F95BFCCE1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450395"/>
              </p:ext>
            </p:extLst>
          </p:nvPr>
        </p:nvGraphicFramePr>
        <p:xfrm>
          <a:off x="6624931" y="1683322"/>
          <a:ext cx="5104722" cy="2504400"/>
        </p:xfrm>
        <a:graphic>
          <a:graphicData uri="http://schemas.openxmlformats.org/drawingml/2006/table">
            <a:tbl>
              <a:tblPr/>
              <a:tblGrid>
                <a:gridCol w="1701574">
                  <a:extLst>
                    <a:ext uri="{9D8B030D-6E8A-4147-A177-3AD203B41FA5}">
                      <a16:colId xmlns:a16="http://schemas.microsoft.com/office/drawing/2014/main" val="4043476719"/>
                    </a:ext>
                  </a:extLst>
                </a:gridCol>
                <a:gridCol w="1701574">
                  <a:extLst>
                    <a:ext uri="{9D8B030D-6E8A-4147-A177-3AD203B41FA5}">
                      <a16:colId xmlns:a16="http://schemas.microsoft.com/office/drawing/2014/main" val="887322865"/>
                    </a:ext>
                  </a:extLst>
                </a:gridCol>
                <a:gridCol w="1701574">
                  <a:extLst>
                    <a:ext uri="{9D8B030D-6E8A-4147-A177-3AD203B41FA5}">
                      <a16:colId xmlns:a16="http://schemas.microsoft.com/office/drawing/2014/main" val="425208017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202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50,9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399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73,0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443621"/>
                  </a:ext>
                </a:extLst>
              </a:tr>
              <a:tr h="108000">
                <a:tc gridSpan="3">
                  <a:txBody>
                    <a:bodyPr/>
                    <a:lstStyle/>
                    <a:p>
                      <a:pPr algn="ctr" fontAlgn="ctr"/>
                      <a:endParaRPr lang="pt-BR" sz="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057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357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853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47,4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52,6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297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37,8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8407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38,7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5039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45,2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54,8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3533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75,0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65186"/>
                  </a:ext>
                </a:extLst>
              </a:tr>
            </a:tbl>
          </a:graphicData>
        </a:graphic>
      </p:graphicFrame>
      <p:sp>
        <p:nvSpPr>
          <p:cNvPr id="12" name="Retângulo 11">
            <a:extLst>
              <a:ext uri="{FF2B5EF4-FFF2-40B4-BE49-F238E27FC236}">
                <a16:creationId xmlns:a16="http://schemas.microsoft.com/office/drawing/2014/main" id="{CA77B952-BF3C-430E-A5F9-0E90119FCCBA}"/>
              </a:ext>
            </a:extLst>
          </p:cNvPr>
          <p:cNvSpPr/>
          <p:nvPr/>
        </p:nvSpPr>
        <p:spPr>
          <a:xfrm>
            <a:off x="72571" y="5409495"/>
            <a:ext cx="12045600" cy="1212870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Sobre a comunicação do plano,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61,3%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dos beneficiários relatam receber comunicação do plano.</a:t>
            </a:r>
            <a:endParaRPr lang="pt-BR" sz="4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Por gênero o público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Masculino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é o que mais recebeu algum tipo de comunicação (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73,0%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). Por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Faixa Etária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este contato é mais frequente para os respondentes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 18 a 20 anos,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onde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100,0%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afirmaram receber algum tipo de comunicação. Já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47,4%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do público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 21 a 30 anos,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relatam não receber comunicação. Por tipo de plano, temos um empate técnico entre os perfis.</a:t>
            </a: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B03132A0-CA52-4512-844B-C379300E6BD3}"/>
              </a:ext>
            </a:extLst>
          </p:cNvPr>
          <p:cNvSpPr/>
          <p:nvPr/>
        </p:nvSpPr>
        <p:spPr>
          <a:xfrm>
            <a:off x="8320439" y="3127983"/>
            <a:ext cx="1713706" cy="216000"/>
          </a:xfrm>
          <a:prstGeom prst="rect">
            <a:avLst/>
          </a:prstGeom>
          <a:noFill/>
          <a:ln w="19050" cap="rnd">
            <a:solidFill>
              <a:srgbClr val="FF7C8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EEE0509F-1867-49D8-A943-D806FE06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60074"/>
              </p:ext>
            </p:extLst>
          </p:nvPr>
        </p:nvGraphicFramePr>
        <p:xfrm>
          <a:off x="119352" y="3934524"/>
          <a:ext cx="2160000" cy="624118"/>
        </p:xfrm>
        <a:graphic>
          <a:graphicData uri="http://schemas.openxmlformats.org/drawingml/2006/table">
            <a:tbl>
              <a:tblPr/>
              <a:tblGrid>
                <a:gridCol w="720000">
                  <a:extLst>
                    <a:ext uri="{9D8B030D-6E8A-4147-A177-3AD203B41FA5}">
                      <a16:colId xmlns:a16="http://schemas.microsoft.com/office/drawing/2014/main" val="216528064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29814685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70168599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866756"/>
                  </a:ext>
                </a:extLst>
              </a:tr>
              <a:tr h="2220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78748"/>
                  </a:ext>
                </a:extLst>
              </a:tr>
              <a:tr h="2220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FREQUÊNCIA</a:t>
                      </a:r>
                      <a:endParaRPr lang="pt-BR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5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5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976014"/>
                  </a:ext>
                </a:extLst>
              </a:tr>
            </a:tbl>
          </a:graphicData>
        </a:graphic>
      </p:graphicFrame>
      <p:graphicFrame>
        <p:nvGraphicFramePr>
          <p:cNvPr id="22" name="Tabela 21">
            <a:extLst>
              <a:ext uri="{FF2B5EF4-FFF2-40B4-BE49-F238E27FC236}">
                <a16:creationId xmlns:a16="http://schemas.microsoft.com/office/drawing/2014/main" id="{69E25270-58F3-40BB-84B5-90D106D9EF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380515"/>
              </p:ext>
            </p:extLst>
          </p:nvPr>
        </p:nvGraphicFramePr>
        <p:xfrm>
          <a:off x="119351" y="4631735"/>
          <a:ext cx="6487381" cy="571500"/>
        </p:xfrm>
        <a:graphic>
          <a:graphicData uri="http://schemas.openxmlformats.org/drawingml/2006/table">
            <a:tbl>
              <a:tblPr/>
              <a:tblGrid>
                <a:gridCol w="6487381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Base: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| Margem de Erro: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5.5.</a:t>
                      </a:r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 = Não sei/Não me lembro: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 entrevistados.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(não considerados para cálculo dos indicadores).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Nota¹: Resultados apresentados em percentual (%).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</a:tbl>
          </a:graphicData>
        </a:graphic>
      </p:graphicFrame>
      <p:sp>
        <p:nvSpPr>
          <p:cNvPr id="26" name="CaixaDeTexto 25">
            <a:extLst>
              <a:ext uri="{FF2B5EF4-FFF2-40B4-BE49-F238E27FC236}">
                <a16:creationId xmlns:a16="http://schemas.microsoft.com/office/drawing/2014/main" id="{62745AA2-B99F-451C-9C98-22C1D3F1C24D}"/>
              </a:ext>
            </a:extLst>
          </p:cNvPr>
          <p:cNvSpPr txBox="1"/>
          <p:nvPr/>
        </p:nvSpPr>
        <p:spPr>
          <a:xfrm>
            <a:off x="557922" y="242563"/>
            <a:ext cx="3374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Atenção a saúde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065AE10E-E601-4EFF-82E4-A01887FEF9A7}"/>
              </a:ext>
            </a:extLst>
          </p:cNvPr>
          <p:cNvSpPr/>
          <p:nvPr/>
        </p:nvSpPr>
        <p:spPr>
          <a:xfrm>
            <a:off x="10021702" y="2924783"/>
            <a:ext cx="1713706" cy="216000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Gráfico 12" descr="Fala com preenchimento sólido">
            <a:extLst>
              <a:ext uri="{FF2B5EF4-FFF2-40B4-BE49-F238E27FC236}">
                <a16:creationId xmlns:a16="http://schemas.microsoft.com/office/drawing/2014/main" id="{8CE479D6-3F2E-4C85-87E5-718073517D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15846" y="5000836"/>
            <a:ext cx="638645" cy="638645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4177EB72-B355-4DA2-AA57-FC320AD65A66}"/>
              </a:ext>
            </a:extLst>
          </p:cNvPr>
          <p:cNvSpPr/>
          <p:nvPr/>
        </p:nvSpPr>
        <p:spPr>
          <a:xfrm>
            <a:off x="10015947" y="2245248"/>
            <a:ext cx="1713706" cy="216000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FB25A0E-0362-4A60-A0B6-92A0CEE5B5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204860"/>
              </p:ext>
            </p:extLst>
          </p:nvPr>
        </p:nvGraphicFramePr>
        <p:xfrm>
          <a:off x="6624931" y="4282051"/>
          <a:ext cx="5104722" cy="779100"/>
        </p:xfrm>
        <a:graphic>
          <a:graphicData uri="http://schemas.openxmlformats.org/drawingml/2006/table">
            <a:tbl>
              <a:tblPr/>
              <a:tblGrid>
                <a:gridCol w="1701574">
                  <a:extLst>
                    <a:ext uri="{9D8B030D-6E8A-4147-A177-3AD203B41FA5}">
                      <a16:colId xmlns:a16="http://schemas.microsoft.com/office/drawing/2014/main" val="1107844613"/>
                    </a:ext>
                  </a:extLst>
                </a:gridCol>
                <a:gridCol w="1701574">
                  <a:extLst>
                    <a:ext uri="{9D8B030D-6E8A-4147-A177-3AD203B41FA5}">
                      <a16:colId xmlns:a16="http://schemas.microsoft.com/office/drawing/2014/main" val="3726742359"/>
                    </a:ext>
                  </a:extLst>
                </a:gridCol>
                <a:gridCol w="1701574">
                  <a:extLst>
                    <a:ext uri="{9D8B030D-6E8A-4147-A177-3AD203B41FA5}">
                      <a16:colId xmlns:a16="http://schemas.microsoft.com/office/drawing/2014/main" val="135609692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Tipo de Plano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25021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Saúde + Odonto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61,7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74445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Saúde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39,7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60,3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090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22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Gráfico 28">
            <a:extLst>
              <a:ext uri="{FF2B5EF4-FFF2-40B4-BE49-F238E27FC236}">
                <a16:creationId xmlns:a16="http://schemas.microsoft.com/office/drawing/2014/main" id="{22A1DE04-5B55-4231-89D1-977C62DE6C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495476"/>
              </p:ext>
            </p:extLst>
          </p:nvPr>
        </p:nvGraphicFramePr>
        <p:xfrm>
          <a:off x="-43761" y="1875007"/>
          <a:ext cx="4518000" cy="299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72571" y="1107750"/>
            <a:ext cx="10618591" cy="532629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4 - Nos últimos 12 meses, como você avalia toda a atenção em saúde recebida (por exemplo: atendimento em Hospitais, laboratórios, clínicas, médicos, dentistas, fisioterapeutas, nutricionistas, psicólogos e outros)?</a:t>
            </a:r>
          </a:p>
        </p:txBody>
      </p:sp>
      <p:graphicFrame>
        <p:nvGraphicFramePr>
          <p:cNvPr id="28" name="Tabela 27">
            <a:extLst>
              <a:ext uri="{FF2B5EF4-FFF2-40B4-BE49-F238E27FC236}">
                <a16:creationId xmlns:a16="http://schemas.microsoft.com/office/drawing/2014/main" id="{5D21F8EB-382E-4903-9523-5EFBF52A3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396130"/>
              </p:ext>
            </p:extLst>
          </p:nvPr>
        </p:nvGraphicFramePr>
        <p:xfrm>
          <a:off x="9090248" y="1601010"/>
          <a:ext cx="2848466" cy="1512000"/>
        </p:xfrm>
        <a:graphic>
          <a:graphicData uri="http://schemas.openxmlformats.org/drawingml/2006/table">
            <a:tbl>
              <a:tblPr/>
              <a:tblGrid>
                <a:gridCol w="1424233">
                  <a:extLst>
                    <a:ext uri="{9D8B030D-6E8A-4147-A177-3AD203B41FA5}">
                      <a16:colId xmlns:a16="http://schemas.microsoft.com/office/drawing/2014/main" val="3399568873"/>
                    </a:ext>
                  </a:extLst>
                </a:gridCol>
                <a:gridCol w="1424233">
                  <a:extLst>
                    <a:ext uri="{9D8B030D-6E8A-4147-A177-3AD203B41FA5}">
                      <a16:colId xmlns:a16="http://schemas.microsoft.com/office/drawing/2014/main" val="194903952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0574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7308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0865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288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26983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89,6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673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464123"/>
                  </a:ext>
                </a:extLst>
              </a:tr>
            </a:tbl>
          </a:graphicData>
        </a:graphic>
      </p:graphicFrame>
      <p:sp>
        <p:nvSpPr>
          <p:cNvPr id="33" name="Seta para a Direita 134">
            <a:extLst>
              <a:ext uri="{FF2B5EF4-FFF2-40B4-BE49-F238E27FC236}">
                <a16:creationId xmlns:a16="http://schemas.microsoft.com/office/drawing/2014/main" id="{354E2A86-F412-48AD-94F1-0319D6AE1D73}"/>
              </a:ext>
            </a:extLst>
          </p:cNvPr>
          <p:cNvSpPr/>
          <p:nvPr/>
        </p:nvSpPr>
        <p:spPr>
          <a:xfrm>
            <a:off x="647318" y="1601414"/>
            <a:ext cx="1737764" cy="93766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Percepção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DF351BD1-68DC-4094-84A9-34C91B51A902}"/>
              </a:ext>
            </a:extLst>
          </p:cNvPr>
          <p:cNvSpPr/>
          <p:nvPr/>
        </p:nvSpPr>
        <p:spPr>
          <a:xfrm>
            <a:off x="6101168" y="4062598"/>
            <a:ext cx="5837546" cy="2516553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Sobre atenção à saúde recebida,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94,6%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dos entrevistados avaliam satisfatoriamente, com menções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Bom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Muito bom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classificando este atributo 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Excelência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 relevante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 positivo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 o fato da soma dos que classificaram este atributo como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Muito Ruim e Ruim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ficar em apenas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0,8%,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indicando assim um baixíssimo índice de insatisfeitos, concentrando a não satisfação na neutralidade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(Regular 4,5%).</a:t>
            </a:r>
            <a:endParaRPr lang="pt-BR" sz="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pt-BR" sz="4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Por gênero o público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Masculino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é o que melhor avalia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95,5%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mesmo que dentro da margem de erro, e  ambos os perfis classificam este atributo em patamar de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Excelência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 faixas etárias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 18 a 20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e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Mais de 60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avaliaram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100%,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patamar máximo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Excelência.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Já o público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 51 a 60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tem o menor índice de satisfação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89,6%,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mas ainda assim,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Conformidade.</a:t>
            </a: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Por tipo de plano, beneficiários do plano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Saúde + Odonto,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são os mais satisfeitos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95,6%,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Excelência.</a:t>
            </a:r>
          </a:p>
        </p:txBody>
      </p:sp>
      <p:grpSp>
        <p:nvGrpSpPr>
          <p:cNvPr id="38" name="Agrupar 37">
            <a:extLst>
              <a:ext uri="{FF2B5EF4-FFF2-40B4-BE49-F238E27FC236}">
                <a16:creationId xmlns:a16="http://schemas.microsoft.com/office/drawing/2014/main" id="{8A6162F0-D361-41A3-885A-732DD4D21954}"/>
              </a:ext>
            </a:extLst>
          </p:cNvPr>
          <p:cNvGrpSpPr/>
          <p:nvPr/>
        </p:nvGrpSpPr>
        <p:grpSpPr>
          <a:xfrm>
            <a:off x="119352" y="5942107"/>
            <a:ext cx="4024269" cy="637044"/>
            <a:chOff x="157406" y="5740245"/>
            <a:chExt cx="4024269" cy="637044"/>
          </a:xfrm>
        </p:grpSpPr>
        <p:sp>
          <p:nvSpPr>
            <p:cNvPr id="39" name="Retângulo: Cantos Arredondados 38">
              <a:extLst>
                <a:ext uri="{FF2B5EF4-FFF2-40B4-BE49-F238E27FC236}">
                  <a16:creationId xmlns:a16="http://schemas.microsoft.com/office/drawing/2014/main" id="{6AF18A69-CCD6-41D7-B4C7-D6975F7A80B3}"/>
                </a:ext>
              </a:extLst>
            </p:cNvPr>
            <p:cNvSpPr/>
            <p:nvPr/>
          </p:nvSpPr>
          <p:spPr>
            <a:xfrm>
              <a:off x="180975" y="5740245"/>
              <a:ext cx="3798597" cy="63704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Retângulo Arredondado 81">
              <a:extLst>
                <a:ext uri="{FF2B5EF4-FFF2-40B4-BE49-F238E27FC236}">
                  <a16:creationId xmlns:a16="http://schemas.microsoft.com/office/drawing/2014/main" id="{A46ED08E-E139-4817-AF0E-41F6F5DC66AC}"/>
                </a:ext>
              </a:extLst>
            </p:cNvPr>
            <p:cNvSpPr/>
            <p:nvPr/>
          </p:nvSpPr>
          <p:spPr>
            <a:xfrm>
              <a:off x="246685" y="5992517"/>
              <a:ext cx="720000" cy="177903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90 a 100</a:t>
              </a:r>
            </a:p>
          </p:txBody>
        </p:sp>
        <p:sp>
          <p:nvSpPr>
            <p:cNvPr id="41" name="Retângulo Arredondado 82">
              <a:extLst>
                <a:ext uri="{FF2B5EF4-FFF2-40B4-BE49-F238E27FC236}">
                  <a16:creationId xmlns:a16="http://schemas.microsoft.com/office/drawing/2014/main" id="{C37CF01D-ECC3-49C7-880D-F0686E3FFB8D}"/>
                </a:ext>
              </a:extLst>
            </p:cNvPr>
            <p:cNvSpPr/>
            <p:nvPr/>
          </p:nvSpPr>
          <p:spPr>
            <a:xfrm>
              <a:off x="1079602" y="5985083"/>
              <a:ext cx="720000" cy="18941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80 a 89</a:t>
              </a:r>
            </a:p>
          </p:txBody>
        </p:sp>
        <p:sp>
          <p:nvSpPr>
            <p:cNvPr id="42" name="Retângulo Arredondado 84">
              <a:extLst>
                <a:ext uri="{FF2B5EF4-FFF2-40B4-BE49-F238E27FC236}">
                  <a16:creationId xmlns:a16="http://schemas.microsoft.com/office/drawing/2014/main" id="{46265127-1F70-4962-8499-8B12AF45F990}"/>
                </a:ext>
              </a:extLst>
            </p:cNvPr>
            <p:cNvSpPr/>
            <p:nvPr/>
          </p:nvSpPr>
          <p:spPr>
            <a:xfrm>
              <a:off x="2297710" y="5992517"/>
              <a:ext cx="720000" cy="177903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0 a 79</a:t>
              </a:r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7F160953-0EBB-42A1-BE95-495FD8744B78}"/>
                </a:ext>
              </a:extLst>
            </p:cNvPr>
            <p:cNvSpPr txBox="1"/>
            <p:nvPr/>
          </p:nvSpPr>
          <p:spPr>
            <a:xfrm>
              <a:off x="187886" y="5740245"/>
              <a:ext cx="8451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000" b="1" u="sng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 </a:t>
              </a:r>
              <a:r>
                <a:rPr lang="pt-BR" sz="1000" b="1" u="sng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Satisfação</a:t>
              </a:r>
            </a:p>
          </p:txBody>
        </p:sp>
        <p:sp>
          <p:nvSpPr>
            <p:cNvPr id="44" name="CaixaDeTexto 43">
              <a:extLst>
                <a:ext uri="{FF2B5EF4-FFF2-40B4-BE49-F238E27FC236}">
                  <a16:creationId xmlns:a16="http://schemas.microsoft.com/office/drawing/2014/main" id="{92E029F3-E3F4-4283-B1E3-6CB6D0644C0F}"/>
                </a:ext>
              </a:extLst>
            </p:cNvPr>
            <p:cNvSpPr txBox="1"/>
            <p:nvPr/>
          </p:nvSpPr>
          <p:spPr>
            <a:xfrm>
              <a:off x="157406" y="6161845"/>
              <a:ext cx="9428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Excelente / Forças</a:t>
              </a:r>
            </a:p>
          </p:txBody>
        </p:sp>
        <p:sp>
          <p:nvSpPr>
            <p:cNvPr id="45" name="CaixaDeTexto 44">
              <a:extLst>
                <a:ext uri="{FF2B5EF4-FFF2-40B4-BE49-F238E27FC236}">
                  <a16:creationId xmlns:a16="http://schemas.microsoft.com/office/drawing/2014/main" id="{698368F1-5695-4DB1-8E97-A6CCF770719F}"/>
                </a:ext>
              </a:extLst>
            </p:cNvPr>
            <p:cNvSpPr txBox="1"/>
            <p:nvPr/>
          </p:nvSpPr>
          <p:spPr>
            <a:xfrm>
              <a:off x="990227" y="6161845"/>
              <a:ext cx="13163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Conforme / Oportunidades</a:t>
              </a:r>
            </a:p>
          </p:txBody>
        </p:sp>
        <p:sp>
          <p:nvSpPr>
            <p:cNvPr id="46" name="CaixaDeTexto 45">
              <a:extLst>
                <a:ext uri="{FF2B5EF4-FFF2-40B4-BE49-F238E27FC236}">
                  <a16:creationId xmlns:a16="http://schemas.microsoft.com/office/drawing/2014/main" id="{DFFB0FDD-E055-41DB-B1E3-6B4F4290B5A5}"/>
                </a:ext>
              </a:extLst>
            </p:cNvPr>
            <p:cNvSpPr txBox="1"/>
            <p:nvPr/>
          </p:nvSpPr>
          <p:spPr>
            <a:xfrm>
              <a:off x="2228633" y="6161845"/>
              <a:ext cx="19530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Não conforme Fraquezas ou Ameaças</a:t>
              </a:r>
            </a:p>
          </p:txBody>
        </p:sp>
      </p:grpSp>
      <p:sp>
        <p:nvSpPr>
          <p:cNvPr id="56" name="Retângulo 55">
            <a:extLst>
              <a:ext uri="{FF2B5EF4-FFF2-40B4-BE49-F238E27FC236}">
                <a16:creationId xmlns:a16="http://schemas.microsoft.com/office/drawing/2014/main" id="{0B19A8F9-F341-479D-B343-D9473D637406}"/>
              </a:ext>
            </a:extLst>
          </p:cNvPr>
          <p:cNvSpPr/>
          <p:nvPr/>
        </p:nvSpPr>
        <p:spPr>
          <a:xfrm>
            <a:off x="2716567" y="1985415"/>
            <a:ext cx="1546680" cy="2556000"/>
          </a:xfrm>
          <a:prstGeom prst="rect">
            <a:avLst/>
          </a:prstGeom>
          <a:noFill/>
          <a:ln w="12700" cap="flat" cmpd="sng" algn="ctr">
            <a:solidFill>
              <a:srgbClr val="70AD47"/>
            </a:solidFill>
            <a:prstDash val="lgDash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/>
          </a:p>
        </p:txBody>
      </p:sp>
      <p:sp>
        <p:nvSpPr>
          <p:cNvPr id="57" name="Círculo Q4">
            <a:extLst>
              <a:ext uri="{FF2B5EF4-FFF2-40B4-BE49-F238E27FC236}">
                <a16:creationId xmlns:a16="http://schemas.microsoft.com/office/drawing/2014/main" id="{BF5DC169-89EF-4922-A1AD-B14DB1D347AC}"/>
              </a:ext>
            </a:extLst>
          </p:cNvPr>
          <p:cNvSpPr/>
          <p:nvPr/>
        </p:nvSpPr>
        <p:spPr>
          <a:xfrm>
            <a:off x="3171943" y="1650197"/>
            <a:ext cx="688935" cy="642313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  <a:latin typeface="Calibri"/>
                <a:cs typeface="Calibri"/>
              </a:rPr>
              <a:t>94,6</a:t>
            </a:r>
            <a:endParaRPr lang="pt-BR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1" name="Tabela 30">
            <a:extLst>
              <a:ext uri="{FF2B5EF4-FFF2-40B4-BE49-F238E27FC236}">
                <a16:creationId xmlns:a16="http://schemas.microsoft.com/office/drawing/2014/main" id="{9D0327F1-7B64-4C70-80D3-2456F9107F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969159"/>
              </p:ext>
            </p:extLst>
          </p:nvPr>
        </p:nvGraphicFramePr>
        <p:xfrm>
          <a:off x="119352" y="5080321"/>
          <a:ext cx="5837546" cy="847725"/>
        </p:xfrm>
        <a:graphic>
          <a:graphicData uri="http://schemas.openxmlformats.org/drawingml/2006/table">
            <a:tbl>
              <a:tblPr/>
              <a:tblGrid>
                <a:gridCol w="5837546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Base: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| Margem de Erro: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5.1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recebi = Nos últimos 12 meses não recebi atenção em saúde: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 entrevistados 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(não considerado para cálculo dos resultados).</a:t>
                      </a:r>
                    </a:p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 = Não sei/Não me lembro: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 entrevistados 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(não considerados para cálculo dos indicadores).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Nota¹: Resultados apresentados em percentual (%).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</a:tbl>
          </a:graphicData>
        </a:graphic>
      </p:graphicFrame>
      <p:graphicFrame>
        <p:nvGraphicFramePr>
          <p:cNvPr id="37" name="Tabela 36">
            <a:extLst>
              <a:ext uri="{FF2B5EF4-FFF2-40B4-BE49-F238E27FC236}">
                <a16:creationId xmlns:a16="http://schemas.microsoft.com/office/drawing/2014/main" id="{D62A1659-F1D5-4C5B-BBF7-3ECAF64C7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674586"/>
              </p:ext>
            </p:extLst>
          </p:nvPr>
        </p:nvGraphicFramePr>
        <p:xfrm>
          <a:off x="137813" y="4304442"/>
          <a:ext cx="5796000" cy="793559"/>
        </p:xfrm>
        <a:graphic>
          <a:graphicData uri="http://schemas.openxmlformats.org/drawingml/2006/table">
            <a:tbl>
              <a:tblPr/>
              <a:tblGrid>
                <a:gridCol w="828000">
                  <a:extLst>
                    <a:ext uri="{9D8B030D-6E8A-4147-A177-3AD203B41FA5}">
                      <a16:colId xmlns:a16="http://schemas.microsoft.com/office/drawing/2014/main" val="216528064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29814685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970168599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0900200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7175337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52795689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657888480"/>
                    </a:ext>
                  </a:extLst>
                </a:gridCol>
              </a:tblGrid>
              <a:tr h="3494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ruim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Ruim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bom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recebi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866756"/>
                  </a:ext>
                </a:extLst>
              </a:tr>
              <a:tr h="2220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78748"/>
                  </a:ext>
                </a:extLst>
              </a:tr>
              <a:tr h="222059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FREQUÊNCIA</a:t>
                      </a:r>
                      <a:endParaRPr lang="pt-BR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782612"/>
                  </a:ext>
                </a:extLst>
              </a:tr>
            </a:tbl>
          </a:graphicData>
        </a:graphic>
      </p:graphicFrame>
      <p:sp>
        <p:nvSpPr>
          <p:cNvPr id="32" name="CaixaDeTexto 31">
            <a:extLst>
              <a:ext uri="{FF2B5EF4-FFF2-40B4-BE49-F238E27FC236}">
                <a16:creationId xmlns:a16="http://schemas.microsoft.com/office/drawing/2014/main" id="{677BABB6-F1C5-40AF-9415-4A5832D88656}"/>
              </a:ext>
            </a:extLst>
          </p:cNvPr>
          <p:cNvSpPr txBox="1"/>
          <p:nvPr/>
        </p:nvSpPr>
        <p:spPr>
          <a:xfrm>
            <a:off x="557922" y="242563"/>
            <a:ext cx="3374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Atenção a saúde</a:t>
            </a:r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E4554C33-A601-4EEC-8FDB-CE045330E93F}"/>
              </a:ext>
            </a:extLst>
          </p:cNvPr>
          <p:cNvSpPr/>
          <p:nvPr/>
        </p:nvSpPr>
        <p:spPr>
          <a:xfrm>
            <a:off x="9103500" y="1827729"/>
            <a:ext cx="2808000" cy="216000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7" name="Gráfico 26" descr="Fala com preenchimento sólido">
            <a:extLst>
              <a:ext uri="{FF2B5EF4-FFF2-40B4-BE49-F238E27FC236}">
                <a16:creationId xmlns:a16="http://schemas.microsoft.com/office/drawing/2014/main" id="{2DF554B4-9E54-4F34-80E7-2364C9C3D5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5288" y="3596623"/>
            <a:ext cx="638645" cy="638645"/>
          </a:xfrm>
          <a:prstGeom prst="rect">
            <a:avLst/>
          </a:prstGeom>
        </p:spPr>
      </p:pic>
      <p:grpSp>
        <p:nvGrpSpPr>
          <p:cNvPr id="48" name="Agrupar 47">
            <a:extLst>
              <a:ext uri="{FF2B5EF4-FFF2-40B4-BE49-F238E27FC236}">
                <a16:creationId xmlns:a16="http://schemas.microsoft.com/office/drawing/2014/main" id="{2EC7F7C9-833A-4242-BC21-E89FDD8BD1B4}"/>
              </a:ext>
            </a:extLst>
          </p:cNvPr>
          <p:cNvGrpSpPr/>
          <p:nvPr/>
        </p:nvGrpSpPr>
        <p:grpSpPr>
          <a:xfrm>
            <a:off x="6522822" y="1590278"/>
            <a:ext cx="2408399" cy="2376001"/>
            <a:chOff x="0" y="0"/>
            <a:chExt cx="2237239" cy="2543175"/>
          </a:xfrm>
        </p:grpSpPr>
        <p:pic>
          <p:nvPicPr>
            <p:cNvPr id="49" name="Imagem 48" descr="Free vector graphic: Silhouette, Man, Women'S - Free Image ...">
              <a:extLst>
                <a:ext uri="{FF2B5EF4-FFF2-40B4-BE49-F238E27FC236}">
                  <a16:creationId xmlns:a16="http://schemas.microsoft.com/office/drawing/2014/main" id="{17995335-6239-4195-BA99-B1549D85D5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76"/>
            <a:stretch/>
          </p:blipFill>
          <p:spPr>
            <a:xfrm>
              <a:off x="381001" y="161925"/>
              <a:ext cx="628649" cy="2257426"/>
            </a:xfrm>
            <a:prstGeom prst="rect">
              <a:avLst/>
            </a:prstGeom>
          </p:spPr>
        </p:pic>
        <p:pic>
          <p:nvPicPr>
            <p:cNvPr id="50" name="Imagem 49" descr="Free vector graphic: Silhouette, Man, Women'S - Free Image ...">
              <a:extLst>
                <a:ext uri="{FF2B5EF4-FFF2-40B4-BE49-F238E27FC236}">
                  <a16:creationId xmlns:a16="http://schemas.microsoft.com/office/drawing/2014/main" id="{B676FA64-688E-493D-AC01-B808A6C0DD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duotone>
                <a:prstClr val="black"/>
                <a:srgbClr val="FF66CC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80"/>
            <a:stretch/>
          </p:blipFill>
          <p:spPr>
            <a:xfrm>
              <a:off x="1209675" y="190500"/>
              <a:ext cx="621046" cy="2257425"/>
            </a:xfrm>
            <a:prstGeom prst="rect">
              <a:avLst/>
            </a:prstGeom>
          </p:spPr>
        </p:pic>
        <p:graphicFrame>
          <p:nvGraphicFramePr>
            <p:cNvPr id="51" name="Gráfico 50">
              <a:extLst>
                <a:ext uri="{FF2B5EF4-FFF2-40B4-BE49-F238E27FC236}">
                  <a16:creationId xmlns:a16="http://schemas.microsoft.com/office/drawing/2014/main" id="{9830CE51-37DA-4BE8-8766-A62BB5DD97E1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2237239" cy="25431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sp>
        <p:nvSpPr>
          <p:cNvPr id="54" name="Retângulo 53">
            <a:extLst>
              <a:ext uri="{FF2B5EF4-FFF2-40B4-BE49-F238E27FC236}">
                <a16:creationId xmlns:a16="http://schemas.microsoft.com/office/drawing/2014/main" id="{6C22731F-E241-4EAA-BB9C-E4142C556074}"/>
              </a:ext>
            </a:extLst>
          </p:cNvPr>
          <p:cNvSpPr/>
          <p:nvPr/>
        </p:nvSpPr>
        <p:spPr>
          <a:xfrm>
            <a:off x="9102869" y="2676169"/>
            <a:ext cx="2808000" cy="216000"/>
          </a:xfrm>
          <a:prstGeom prst="rect">
            <a:avLst/>
          </a:prstGeom>
          <a:noFill/>
          <a:ln w="19050" cap="rnd">
            <a:solidFill>
              <a:srgbClr val="FFE6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7FD4239E-2D81-4C55-81F6-9E98D8624E26}"/>
              </a:ext>
            </a:extLst>
          </p:cNvPr>
          <p:cNvSpPr/>
          <p:nvPr/>
        </p:nvSpPr>
        <p:spPr>
          <a:xfrm>
            <a:off x="9102869" y="2896388"/>
            <a:ext cx="2808000" cy="216000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0" name="Tabela 29">
            <a:extLst>
              <a:ext uri="{FF2B5EF4-FFF2-40B4-BE49-F238E27FC236}">
                <a16:creationId xmlns:a16="http://schemas.microsoft.com/office/drawing/2014/main" id="{38B3229C-FA18-4094-A9BF-D0C16FD70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94112"/>
              </p:ext>
            </p:extLst>
          </p:nvPr>
        </p:nvGraphicFramePr>
        <p:xfrm>
          <a:off x="9087514" y="3272005"/>
          <a:ext cx="2851200" cy="648000"/>
        </p:xfrm>
        <a:graphic>
          <a:graphicData uri="http://schemas.openxmlformats.org/drawingml/2006/table">
            <a:tbl>
              <a:tblPr/>
              <a:tblGrid>
                <a:gridCol w="1425600">
                  <a:extLst>
                    <a:ext uri="{9D8B030D-6E8A-4147-A177-3AD203B41FA5}">
                      <a16:colId xmlns:a16="http://schemas.microsoft.com/office/drawing/2014/main" val="462553042"/>
                    </a:ext>
                  </a:extLst>
                </a:gridCol>
                <a:gridCol w="1425600">
                  <a:extLst>
                    <a:ext uri="{9D8B030D-6E8A-4147-A177-3AD203B41FA5}">
                      <a16:colId xmlns:a16="http://schemas.microsoft.com/office/drawing/2014/main" val="151417530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 de Plano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580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Saúde + Odonto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95,6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5272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Saúde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041999"/>
                  </a:ext>
                </a:extLst>
              </a:tr>
            </a:tbl>
          </a:graphicData>
        </a:graphic>
      </p:graphicFrame>
      <p:sp>
        <p:nvSpPr>
          <p:cNvPr id="35" name="Retângulo 34">
            <a:extLst>
              <a:ext uri="{FF2B5EF4-FFF2-40B4-BE49-F238E27FC236}">
                <a16:creationId xmlns:a16="http://schemas.microsoft.com/office/drawing/2014/main" id="{A72C4E37-F7F7-43DB-B4E5-92C3FDF38A69}"/>
              </a:ext>
            </a:extLst>
          </p:cNvPr>
          <p:cNvSpPr/>
          <p:nvPr/>
        </p:nvSpPr>
        <p:spPr>
          <a:xfrm>
            <a:off x="9100766" y="3498270"/>
            <a:ext cx="2808000" cy="216000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06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Gráfico 35">
            <a:extLst>
              <a:ext uri="{FF2B5EF4-FFF2-40B4-BE49-F238E27FC236}">
                <a16:creationId xmlns:a16="http://schemas.microsoft.com/office/drawing/2014/main" id="{CA5D10D1-02F4-4A17-88CD-0D38AB90F4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2607778"/>
              </p:ext>
            </p:extLst>
          </p:nvPr>
        </p:nvGraphicFramePr>
        <p:xfrm>
          <a:off x="-79512" y="2122342"/>
          <a:ext cx="4438800" cy="29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89279" y="1051435"/>
            <a:ext cx="10618589" cy="748073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5 - Como você avalia a facilidade de acesso à lista de prestadores de serviços credenciados pelo seu plano de saúde (por exemplo: médicos, dentistas, psicólogos, fisioterapeutas, hospitais, laboratórios e outros) por meio físico ou digital (por exemplo: guia médico, livro, aplicativo de celular, site na internet)?</a:t>
            </a:r>
          </a:p>
        </p:txBody>
      </p:sp>
      <p:graphicFrame>
        <p:nvGraphicFramePr>
          <p:cNvPr id="28" name="Tabela 27">
            <a:extLst>
              <a:ext uri="{FF2B5EF4-FFF2-40B4-BE49-F238E27FC236}">
                <a16:creationId xmlns:a16="http://schemas.microsoft.com/office/drawing/2014/main" id="{5D21F8EB-382E-4903-9523-5EFBF52A3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669041"/>
              </p:ext>
            </p:extLst>
          </p:nvPr>
        </p:nvGraphicFramePr>
        <p:xfrm>
          <a:off x="9090248" y="1647428"/>
          <a:ext cx="2848466" cy="1512000"/>
        </p:xfrm>
        <a:graphic>
          <a:graphicData uri="http://schemas.openxmlformats.org/drawingml/2006/table">
            <a:tbl>
              <a:tblPr/>
              <a:tblGrid>
                <a:gridCol w="1424233">
                  <a:extLst>
                    <a:ext uri="{9D8B030D-6E8A-4147-A177-3AD203B41FA5}">
                      <a16:colId xmlns:a16="http://schemas.microsoft.com/office/drawing/2014/main" val="3399568873"/>
                    </a:ext>
                  </a:extLst>
                </a:gridCol>
                <a:gridCol w="1424233">
                  <a:extLst>
                    <a:ext uri="{9D8B030D-6E8A-4147-A177-3AD203B41FA5}">
                      <a16:colId xmlns:a16="http://schemas.microsoft.com/office/drawing/2014/main" val="194903952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0574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7308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0865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288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26983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673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83,0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464123"/>
                  </a:ext>
                </a:extLst>
              </a:tr>
            </a:tbl>
          </a:graphicData>
        </a:graphic>
      </p:graphicFrame>
      <p:sp>
        <p:nvSpPr>
          <p:cNvPr id="25" name="Retângulo 24">
            <a:extLst>
              <a:ext uri="{FF2B5EF4-FFF2-40B4-BE49-F238E27FC236}">
                <a16:creationId xmlns:a16="http://schemas.microsoft.com/office/drawing/2014/main" id="{4B6FD4F5-215F-4D5F-B1BC-F94A87594D58}"/>
              </a:ext>
            </a:extLst>
          </p:cNvPr>
          <p:cNvSpPr/>
          <p:nvPr/>
        </p:nvSpPr>
        <p:spPr>
          <a:xfrm>
            <a:off x="6094627" y="4049980"/>
            <a:ext cx="5850687" cy="2642633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Sobre a lista de prestadores de serviços,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71,7%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dos entrevistados avaliaram positivamente, optando pelas menções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Bom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Muito bom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classificando este atributo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Não Conforme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Ponto positivo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para a opção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Muito ruim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que ficou 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1,8%.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Este atributo concentra um alto índice de neutralidade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(Regular 21,4%).</a:t>
            </a:r>
          </a:p>
          <a:p>
            <a:pPr algn="just"/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 de atenção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ao viés de baixa de 10,2pp entre as opções de satisfação, indicando probabilidade de migração para a não satisfação.</a:t>
            </a:r>
          </a:p>
          <a:p>
            <a:pPr algn="just"/>
            <a:endParaRPr lang="pt-BR" sz="4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O público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Masculino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apresenta maior índice de satisfação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(74,7%),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ambos classificando o atributo 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Não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Conformidade.</a:t>
            </a: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faixa etária De 18 a 20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é a que melhor avalia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100,0%,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Excelência,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enquanto os  beneficiários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 31 a 40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tem o menor índice de satisfação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66,3%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classificando este atributo 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Não Conformidade.</a:t>
            </a: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Por tipo de plano, quem possui o plano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Saúde + Odonto,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são os mais satisfeitos,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72,0%,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mas ainda em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Não Conformidade.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4E51E234-1F3E-4F66-B785-FF9582F2D022}"/>
              </a:ext>
            </a:extLst>
          </p:cNvPr>
          <p:cNvSpPr/>
          <p:nvPr/>
        </p:nvSpPr>
        <p:spPr>
          <a:xfrm>
            <a:off x="9097917" y="1854347"/>
            <a:ext cx="2834145" cy="228406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55F85F3B-85AC-4409-9BC5-B9B42023DE7D}"/>
              </a:ext>
            </a:extLst>
          </p:cNvPr>
          <p:cNvGrpSpPr/>
          <p:nvPr/>
        </p:nvGrpSpPr>
        <p:grpSpPr>
          <a:xfrm>
            <a:off x="0" y="6055570"/>
            <a:ext cx="4024269" cy="637044"/>
            <a:chOff x="157406" y="5740245"/>
            <a:chExt cx="4024269" cy="637044"/>
          </a:xfrm>
        </p:grpSpPr>
        <p:sp>
          <p:nvSpPr>
            <p:cNvPr id="37" name="Retângulo: Cantos Arredondados 36">
              <a:extLst>
                <a:ext uri="{FF2B5EF4-FFF2-40B4-BE49-F238E27FC236}">
                  <a16:creationId xmlns:a16="http://schemas.microsoft.com/office/drawing/2014/main" id="{F430B949-9B24-46A3-A282-3E218ECCF89E}"/>
                </a:ext>
              </a:extLst>
            </p:cNvPr>
            <p:cNvSpPr/>
            <p:nvPr/>
          </p:nvSpPr>
          <p:spPr>
            <a:xfrm>
              <a:off x="180975" y="5740245"/>
              <a:ext cx="3798597" cy="63704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Retângulo Arredondado 81">
              <a:extLst>
                <a:ext uri="{FF2B5EF4-FFF2-40B4-BE49-F238E27FC236}">
                  <a16:creationId xmlns:a16="http://schemas.microsoft.com/office/drawing/2014/main" id="{844619D8-0945-4A9C-907C-CDA30ABD427F}"/>
                </a:ext>
              </a:extLst>
            </p:cNvPr>
            <p:cNvSpPr/>
            <p:nvPr/>
          </p:nvSpPr>
          <p:spPr>
            <a:xfrm>
              <a:off x="246685" y="5992517"/>
              <a:ext cx="720000" cy="177903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90 a 100</a:t>
              </a:r>
            </a:p>
          </p:txBody>
        </p:sp>
        <p:sp>
          <p:nvSpPr>
            <p:cNvPr id="39" name="Retângulo Arredondado 82">
              <a:extLst>
                <a:ext uri="{FF2B5EF4-FFF2-40B4-BE49-F238E27FC236}">
                  <a16:creationId xmlns:a16="http://schemas.microsoft.com/office/drawing/2014/main" id="{84F86229-5C52-4287-AD7A-C7EA0BF1381D}"/>
                </a:ext>
              </a:extLst>
            </p:cNvPr>
            <p:cNvSpPr/>
            <p:nvPr/>
          </p:nvSpPr>
          <p:spPr>
            <a:xfrm>
              <a:off x="1079602" y="5985083"/>
              <a:ext cx="720000" cy="189413"/>
            </a:xfrm>
            <a:prstGeom prst="roundRect">
              <a:avLst/>
            </a:prstGeom>
            <a:solidFill>
              <a:srgbClr val="FFE699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80 a 89</a:t>
              </a:r>
            </a:p>
          </p:txBody>
        </p:sp>
        <p:sp>
          <p:nvSpPr>
            <p:cNvPr id="41" name="Retângulo Arredondado 84">
              <a:extLst>
                <a:ext uri="{FF2B5EF4-FFF2-40B4-BE49-F238E27FC236}">
                  <a16:creationId xmlns:a16="http://schemas.microsoft.com/office/drawing/2014/main" id="{5C6B3C8C-ABCA-4ED2-B179-1E9F1089D89B}"/>
                </a:ext>
              </a:extLst>
            </p:cNvPr>
            <p:cNvSpPr/>
            <p:nvPr/>
          </p:nvSpPr>
          <p:spPr>
            <a:xfrm>
              <a:off x="2297710" y="5992517"/>
              <a:ext cx="720000" cy="177903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0 a 79</a:t>
              </a:r>
            </a:p>
          </p:txBody>
        </p:sp>
        <p:sp>
          <p:nvSpPr>
            <p:cNvPr id="51" name="CaixaDeTexto 50">
              <a:extLst>
                <a:ext uri="{FF2B5EF4-FFF2-40B4-BE49-F238E27FC236}">
                  <a16:creationId xmlns:a16="http://schemas.microsoft.com/office/drawing/2014/main" id="{07D178B3-4B5E-4B04-80D6-645A61C6B842}"/>
                </a:ext>
              </a:extLst>
            </p:cNvPr>
            <p:cNvSpPr txBox="1"/>
            <p:nvPr/>
          </p:nvSpPr>
          <p:spPr>
            <a:xfrm>
              <a:off x="187886" y="5740245"/>
              <a:ext cx="8451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000" b="1" u="sng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 </a:t>
              </a:r>
              <a:r>
                <a:rPr lang="pt-BR" sz="1000" b="1" u="sng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Satisfação</a:t>
              </a:r>
            </a:p>
          </p:txBody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4CA17C61-F9AA-40FC-8DB5-0ED69377020A}"/>
                </a:ext>
              </a:extLst>
            </p:cNvPr>
            <p:cNvSpPr txBox="1"/>
            <p:nvPr/>
          </p:nvSpPr>
          <p:spPr>
            <a:xfrm>
              <a:off x="157406" y="6161845"/>
              <a:ext cx="9428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Excelente / Forças</a:t>
              </a:r>
            </a:p>
          </p:txBody>
        </p:sp>
        <p:sp>
          <p:nvSpPr>
            <p:cNvPr id="53" name="CaixaDeTexto 52">
              <a:extLst>
                <a:ext uri="{FF2B5EF4-FFF2-40B4-BE49-F238E27FC236}">
                  <a16:creationId xmlns:a16="http://schemas.microsoft.com/office/drawing/2014/main" id="{5A935275-D003-4BC5-8861-4E3DCBFE10FD}"/>
                </a:ext>
              </a:extLst>
            </p:cNvPr>
            <p:cNvSpPr txBox="1"/>
            <p:nvPr/>
          </p:nvSpPr>
          <p:spPr>
            <a:xfrm>
              <a:off x="990227" y="6161845"/>
              <a:ext cx="13163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Conforme / Oportunidades</a:t>
              </a:r>
            </a:p>
          </p:txBody>
        </p:sp>
        <p:sp>
          <p:nvSpPr>
            <p:cNvPr id="54" name="CaixaDeTexto 53">
              <a:extLst>
                <a:ext uri="{FF2B5EF4-FFF2-40B4-BE49-F238E27FC236}">
                  <a16:creationId xmlns:a16="http://schemas.microsoft.com/office/drawing/2014/main" id="{347020CC-24B2-416C-A4E0-212DFE25ED6A}"/>
                </a:ext>
              </a:extLst>
            </p:cNvPr>
            <p:cNvSpPr txBox="1"/>
            <p:nvPr/>
          </p:nvSpPr>
          <p:spPr>
            <a:xfrm>
              <a:off x="2228633" y="6161845"/>
              <a:ext cx="19530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Não conforme Fraquezas ou Ameaças</a:t>
              </a:r>
            </a:p>
          </p:txBody>
        </p:sp>
      </p:grpSp>
      <p:sp>
        <p:nvSpPr>
          <p:cNvPr id="49" name="Retângulo 48">
            <a:extLst>
              <a:ext uri="{FF2B5EF4-FFF2-40B4-BE49-F238E27FC236}">
                <a16:creationId xmlns:a16="http://schemas.microsoft.com/office/drawing/2014/main" id="{01D38741-E9A4-40F6-A3BD-9CA190017297}"/>
              </a:ext>
            </a:extLst>
          </p:cNvPr>
          <p:cNvSpPr/>
          <p:nvPr/>
        </p:nvSpPr>
        <p:spPr>
          <a:xfrm>
            <a:off x="2602669" y="2209561"/>
            <a:ext cx="1475487" cy="2520741"/>
          </a:xfrm>
          <a:prstGeom prst="rect">
            <a:avLst/>
          </a:prstGeom>
          <a:noFill/>
          <a:ln w="12700" cap="flat" cmpd="sng" algn="ctr">
            <a:solidFill>
              <a:srgbClr val="FF7C80"/>
            </a:solidFill>
            <a:prstDash val="lgDash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>
              <a:solidFill>
                <a:srgbClr val="FF7C80"/>
              </a:solidFill>
            </a:endParaRPr>
          </a:p>
        </p:txBody>
      </p:sp>
      <p:sp>
        <p:nvSpPr>
          <p:cNvPr id="50" name="Círculo Q5">
            <a:extLst>
              <a:ext uri="{FF2B5EF4-FFF2-40B4-BE49-F238E27FC236}">
                <a16:creationId xmlns:a16="http://schemas.microsoft.com/office/drawing/2014/main" id="{E8024A0E-6C0A-4EE8-BE66-2590EFAFCB92}"/>
              </a:ext>
            </a:extLst>
          </p:cNvPr>
          <p:cNvSpPr/>
          <p:nvPr/>
        </p:nvSpPr>
        <p:spPr>
          <a:xfrm>
            <a:off x="3027058" y="1837376"/>
            <a:ext cx="688935" cy="642313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  <a:latin typeface="Calibri"/>
                <a:cs typeface="Calibri"/>
              </a:rPr>
              <a:t>71,7</a:t>
            </a:r>
            <a:endParaRPr lang="pt-BR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1" name="Tabela 30">
            <a:extLst>
              <a:ext uri="{FF2B5EF4-FFF2-40B4-BE49-F238E27FC236}">
                <a16:creationId xmlns:a16="http://schemas.microsoft.com/office/drawing/2014/main" id="{CD3D60FD-E649-4758-B9DE-25EE8706F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70612"/>
              </p:ext>
            </p:extLst>
          </p:nvPr>
        </p:nvGraphicFramePr>
        <p:xfrm>
          <a:off x="23569" y="4477909"/>
          <a:ext cx="5796000" cy="793559"/>
        </p:xfrm>
        <a:graphic>
          <a:graphicData uri="http://schemas.openxmlformats.org/drawingml/2006/table">
            <a:tbl>
              <a:tblPr/>
              <a:tblGrid>
                <a:gridCol w="828000">
                  <a:extLst>
                    <a:ext uri="{9D8B030D-6E8A-4147-A177-3AD203B41FA5}">
                      <a16:colId xmlns:a16="http://schemas.microsoft.com/office/drawing/2014/main" val="216528064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29814685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970168599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0900200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7175337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52795689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657888480"/>
                    </a:ext>
                  </a:extLst>
                </a:gridCol>
              </a:tblGrid>
              <a:tr h="3494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ruim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Ruim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bom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acessei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866756"/>
                  </a:ext>
                </a:extLst>
              </a:tr>
              <a:tr h="2220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78748"/>
                  </a:ext>
                </a:extLst>
              </a:tr>
              <a:tr h="222059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FREQUÊNCIA</a:t>
                      </a:r>
                      <a:endParaRPr lang="pt-BR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782612"/>
                  </a:ext>
                </a:extLst>
              </a:tr>
            </a:tbl>
          </a:graphicData>
        </a:graphic>
      </p:graphicFrame>
      <p:graphicFrame>
        <p:nvGraphicFramePr>
          <p:cNvPr id="35" name="Tabela 34">
            <a:extLst>
              <a:ext uri="{FF2B5EF4-FFF2-40B4-BE49-F238E27FC236}">
                <a16:creationId xmlns:a16="http://schemas.microsoft.com/office/drawing/2014/main" id="{CE97750B-A876-48F7-B1E0-3D2200D6F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849004"/>
              </p:ext>
            </p:extLst>
          </p:nvPr>
        </p:nvGraphicFramePr>
        <p:xfrm>
          <a:off x="89302" y="5219391"/>
          <a:ext cx="5796000" cy="847725"/>
        </p:xfrm>
        <a:graphic>
          <a:graphicData uri="http://schemas.openxmlformats.org/drawingml/2006/table">
            <a:tbl>
              <a:tblPr/>
              <a:tblGrid>
                <a:gridCol w="5796000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Base: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| Margem de Erro: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5.3.</a:t>
                      </a:r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acessei = Nunca acessei a lista de prestadores de serviços credenciados: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 entrevistados 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(não considerado para cálculo dos resultados).</a:t>
                      </a:r>
                    </a:p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 = Não sei/Não me lembro: 6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entrevistados 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(não considerados para cálculo dos indicadores).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</a:tbl>
          </a:graphicData>
        </a:graphic>
      </p:graphicFrame>
      <p:sp>
        <p:nvSpPr>
          <p:cNvPr id="45" name="CaixaDeTexto 44">
            <a:extLst>
              <a:ext uri="{FF2B5EF4-FFF2-40B4-BE49-F238E27FC236}">
                <a16:creationId xmlns:a16="http://schemas.microsoft.com/office/drawing/2014/main" id="{FA580050-D83C-4E4E-99E7-CEAF0EBA11F6}"/>
              </a:ext>
            </a:extLst>
          </p:cNvPr>
          <p:cNvSpPr txBox="1"/>
          <p:nvPr/>
        </p:nvSpPr>
        <p:spPr>
          <a:xfrm>
            <a:off x="557922" y="242563"/>
            <a:ext cx="3374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Atenção a saúde</a:t>
            </a:r>
          </a:p>
        </p:txBody>
      </p:sp>
      <p:sp>
        <p:nvSpPr>
          <p:cNvPr id="46" name="Seta para a Direita 134">
            <a:extLst>
              <a:ext uri="{FF2B5EF4-FFF2-40B4-BE49-F238E27FC236}">
                <a16:creationId xmlns:a16="http://schemas.microsoft.com/office/drawing/2014/main" id="{27D4236C-8D34-40DD-949A-5949DD8BA722}"/>
              </a:ext>
            </a:extLst>
          </p:cNvPr>
          <p:cNvSpPr/>
          <p:nvPr/>
        </p:nvSpPr>
        <p:spPr>
          <a:xfrm>
            <a:off x="647318" y="1733934"/>
            <a:ext cx="1737764" cy="93766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Percepção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AB4A4331-55B4-450B-A2C4-849E3E14840F}"/>
              </a:ext>
            </a:extLst>
          </p:cNvPr>
          <p:cNvSpPr/>
          <p:nvPr/>
        </p:nvSpPr>
        <p:spPr>
          <a:xfrm>
            <a:off x="9098504" y="2276415"/>
            <a:ext cx="2834145" cy="228406"/>
          </a:xfrm>
          <a:prstGeom prst="rect">
            <a:avLst/>
          </a:prstGeom>
          <a:noFill/>
          <a:ln w="19050" cap="rnd">
            <a:solidFill>
              <a:srgbClr val="FF7C8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9" name="Gráfico 28" descr="Fala com preenchimento sólido">
            <a:extLst>
              <a:ext uri="{FF2B5EF4-FFF2-40B4-BE49-F238E27FC236}">
                <a16:creationId xmlns:a16="http://schemas.microsoft.com/office/drawing/2014/main" id="{B64DB347-BCBC-4CA2-B09F-F4E00B594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5288" y="3640623"/>
            <a:ext cx="638645" cy="638645"/>
          </a:xfrm>
          <a:prstGeom prst="rect">
            <a:avLst/>
          </a:prstGeom>
        </p:spPr>
      </p:pic>
      <p:grpSp>
        <p:nvGrpSpPr>
          <p:cNvPr id="40" name="Agrupar 39">
            <a:extLst>
              <a:ext uri="{FF2B5EF4-FFF2-40B4-BE49-F238E27FC236}">
                <a16:creationId xmlns:a16="http://schemas.microsoft.com/office/drawing/2014/main" id="{0C23B0C4-4C89-4749-89B7-0072C68B73F7}"/>
              </a:ext>
            </a:extLst>
          </p:cNvPr>
          <p:cNvGrpSpPr/>
          <p:nvPr/>
        </p:nvGrpSpPr>
        <p:grpSpPr>
          <a:xfrm>
            <a:off x="6506779" y="1554399"/>
            <a:ext cx="2408399" cy="2376001"/>
            <a:chOff x="0" y="0"/>
            <a:chExt cx="2237239" cy="2543175"/>
          </a:xfrm>
        </p:grpSpPr>
        <p:pic>
          <p:nvPicPr>
            <p:cNvPr id="42" name="Imagem 41" descr="Free vector graphic: Silhouette, Man, Women'S - Free Image ...">
              <a:extLst>
                <a:ext uri="{FF2B5EF4-FFF2-40B4-BE49-F238E27FC236}">
                  <a16:creationId xmlns:a16="http://schemas.microsoft.com/office/drawing/2014/main" id="{E0F922B6-2453-4C34-B0AF-AB3012FE69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76"/>
            <a:stretch/>
          </p:blipFill>
          <p:spPr>
            <a:xfrm>
              <a:off x="381001" y="161925"/>
              <a:ext cx="628649" cy="2257426"/>
            </a:xfrm>
            <a:prstGeom prst="rect">
              <a:avLst/>
            </a:prstGeom>
          </p:spPr>
        </p:pic>
        <p:pic>
          <p:nvPicPr>
            <p:cNvPr id="47" name="Imagem 46" descr="Free vector graphic: Silhouette, Man, Women'S - Free Image ...">
              <a:extLst>
                <a:ext uri="{FF2B5EF4-FFF2-40B4-BE49-F238E27FC236}">
                  <a16:creationId xmlns:a16="http://schemas.microsoft.com/office/drawing/2014/main" id="{28518B63-F085-48A7-916D-AE6DF2A9A2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duotone>
                <a:prstClr val="black"/>
                <a:srgbClr val="FF66CC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80"/>
            <a:stretch/>
          </p:blipFill>
          <p:spPr>
            <a:xfrm>
              <a:off x="1209675" y="190500"/>
              <a:ext cx="621046" cy="2257425"/>
            </a:xfrm>
            <a:prstGeom prst="rect">
              <a:avLst/>
            </a:prstGeom>
          </p:spPr>
        </p:pic>
        <p:graphicFrame>
          <p:nvGraphicFramePr>
            <p:cNvPr id="48" name="Gráfico 47">
              <a:extLst>
                <a:ext uri="{FF2B5EF4-FFF2-40B4-BE49-F238E27FC236}">
                  <a16:creationId xmlns:a16="http://schemas.microsoft.com/office/drawing/2014/main" id="{2AEA3836-F563-4068-B93A-206E511AB7E5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2237239" cy="25431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aphicFrame>
        <p:nvGraphicFramePr>
          <p:cNvPr id="30" name="Tabela 29">
            <a:extLst>
              <a:ext uri="{FF2B5EF4-FFF2-40B4-BE49-F238E27FC236}">
                <a16:creationId xmlns:a16="http://schemas.microsoft.com/office/drawing/2014/main" id="{9FF3E276-446E-4197-9D10-DF90C00F6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965721"/>
              </p:ext>
            </p:extLst>
          </p:nvPr>
        </p:nvGraphicFramePr>
        <p:xfrm>
          <a:off x="9087514" y="3272005"/>
          <a:ext cx="2851200" cy="648000"/>
        </p:xfrm>
        <a:graphic>
          <a:graphicData uri="http://schemas.openxmlformats.org/drawingml/2006/table">
            <a:tbl>
              <a:tblPr/>
              <a:tblGrid>
                <a:gridCol w="1425600">
                  <a:extLst>
                    <a:ext uri="{9D8B030D-6E8A-4147-A177-3AD203B41FA5}">
                      <a16:colId xmlns:a16="http://schemas.microsoft.com/office/drawing/2014/main" val="462553042"/>
                    </a:ext>
                  </a:extLst>
                </a:gridCol>
                <a:gridCol w="1425600">
                  <a:extLst>
                    <a:ext uri="{9D8B030D-6E8A-4147-A177-3AD203B41FA5}">
                      <a16:colId xmlns:a16="http://schemas.microsoft.com/office/drawing/2014/main" val="151417530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 de Plano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580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Saúde + Odonto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72,0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5272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Saúde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041999"/>
                  </a:ext>
                </a:extLst>
              </a:tr>
            </a:tbl>
          </a:graphicData>
        </a:graphic>
      </p:graphicFrame>
      <p:sp>
        <p:nvSpPr>
          <p:cNvPr id="33" name="Retângulo 32">
            <a:extLst>
              <a:ext uri="{FF2B5EF4-FFF2-40B4-BE49-F238E27FC236}">
                <a16:creationId xmlns:a16="http://schemas.microsoft.com/office/drawing/2014/main" id="{B47F7CC4-C04D-4959-830F-70F72B7004DB}"/>
              </a:ext>
            </a:extLst>
          </p:cNvPr>
          <p:cNvSpPr/>
          <p:nvPr/>
        </p:nvSpPr>
        <p:spPr>
          <a:xfrm>
            <a:off x="9104569" y="3482611"/>
            <a:ext cx="2834145" cy="228406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483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ela 35">
            <a:extLst>
              <a:ext uri="{FF2B5EF4-FFF2-40B4-BE49-F238E27FC236}">
                <a16:creationId xmlns:a16="http://schemas.microsoft.com/office/drawing/2014/main" id="{4AA562D8-9CCC-438B-9FF2-1529709978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746901"/>
              </p:ext>
            </p:extLst>
          </p:nvPr>
        </p:nvGraphicFramePr>
        <p:xfrm>
          <a:off x="9087514" y="3272005"/>
          <a:ext cx="2851200" cy="648000"/>
        </p:xfrm>
        <a:graphic>
          <a:graphicData uri="http://schemas.openxmlformats.org/drawingml/2006/table">
            <a:tbl>
              <a:tblPr/>
              <a:tblGrid>
                <a:gridCol w="1425600">
                  <a:extLst>
                    <a:ext uri="{9D8B030D-6E8A-4147-A177-3AD203B41FA5}">
                      <a16:colId xmlns:a16="http://schemas.microsoft.com/office/drawing/2014/main" val="462553042"/>
                    </a:ext>
                  </a:extLst>
                </a:gridCol>
                <a:gridCol w="1425600">
                  <a:extLst>
                    <a:ext uri="{9D8B030D-6E8A-4147-A177-3AD203B41FA5}">
                      <a16:colId xmlns:a16="http://schemas.microsoft.com/office/drawing/2014/main" val="151417530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 de Plano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580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Saúde + Odonto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88,6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5272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Saúde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88,6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041999"/>
                  </a:ext>
                </a:extLst>
              </a:tr>
            </a:tbl>
          </a:graphicData>
        </a:graphic>
      </p:graphicFrame>
      <p:graphicFrame>
        <p:nvGraphicFramePr>
          <p:cNvPr id="28" name="Tabela 27">
            <a:extLst>
              <a:ext uri="{FF2B5EF4-FFF2-40B4-BE49-F238E27FC236}">
                <a16:creationId xmlns:a16="http://schemas.microsoft.com/office/drawing/2014/main" id="{5D21F8EB-382E-4903-9523-5EFBF52A3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463934"/>
              </p:ext>
            </p:extLst>
          </p:nvPr>
        </p:nvGraphicFramePr>
        <p:xfrm>
          <a:off x="9090248" y="1634176"/>
          <a:ext cx="2848466" cy="1512000"/>
        </p:xfrm>
        <a:graphic>
          <a:graphicData uri="http://schemas.openxmlformats.org/drawingml/2006/table">
            <a:tbl>
              <a:tblPr/>
              <a:tblGrid>
                <a:gridCol w="1424233">
                  <a:extLst>
                    <a:ext uri="{9D8B030D-6E8A-4147-A177-3AD203B41FA5}">
                      <a16:colId xmlns:a16="http://schemas.microsoft.com/office/drawing/2014/main" val="3399568873"/>
                    </a:ext>
                  </a:extLst>
                </a:gridCol>
                <a:gridCol w="1424233">
                  <a:extLst>
                    <a:ext uri="{9D8B030D-6E8A-4147-A177-3AD203B41FA5}">
                      <a16:colId xmlns:a16="http://schemas.microsoft.com/office/drawing/2014/main" val="194903952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0574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7308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0865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88,0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288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82,9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26983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87,0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673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464123"/>
                  </a:ext>
                </a:extLst>
              </a:tr>
            </a:tbl>
          </a:graphicData>
        </a:graphic>
      </p:graphicFrame>
      <p:graphicFrame>
        <p:nvGraphicFramePr>
          <p:cNvPr id="29" name="Gráfico 28">
            <a:extLst>
              <a:ext uri="{FF2B5EF4-FFF2-40B4-BE49-F238E27FC236}">
                <a16:creationId xmlns:a16="http://schemas.microsoft.com/office/drawing/2014/main" id="{1E8DBDBD-C5BA-4BC8-B417-65C1CECF95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161657"/>
              </p:ext>
            </p:extLst>
          </p:nvPr>
        </p:nvGraphicFramePr>
        <p:xfrm>
          <a:off x="76065" y="1911806"/>
          <a:ext cx="4374000" cy="30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Retângulo 24">
            <a:extLst>
              <a:ext uri="{FF2B5EF4-FFF2-40B4-BE49-F238E27FC236}">
                <a16:creationId xmlns:a16="http://schemas.microsoft.com/office/drawing/2014/main" id="{3D129360-5D3C-4A9F-AFF8-CDC70ACC5F01}"/>
              </a:ext>
            </a:extLst>
          </p:cNvPr>
          <p:cNvSpPr/>
          <p:nvPr/>
        </p:nvSpPr>
        <p:spPr>
          <a:xfrm>
            <a:off x="6065254" y="4031214"/>
            <a:ext cx="5873460" cy="2645506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Sobre o acesso ao plano de saúde,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88,5%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dos entrevistados avaliaram positivamente, optando pelas opções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Bom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Muito bom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classificando este atributo dentro da 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Conformidade. Ponto positivo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para a soma das opções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Muito ruim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Ruim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que ficou 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2,4%.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 não satisfação está concentrada 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Regular (9,0%).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 de atenção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ao viés de baixa de 3,9pp entre as opções de satisfação, indicando probabilidade de migração da satisfação para não satisfação. </a:t>
            </a:r>
            <a:endParaRPr lang="pt-BR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pt-BR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alisando os perfis, o público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Masculino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foi o que melhor avaliou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89,3%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mas com uma diferença do público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Feminino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dentro da margem de erro, ambos classificando este atributo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Conformidade.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 Já os respondentes,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 41 a 50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possuem o menor índice de satisfação (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82,9%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), mas ainda assim, classificam o atributo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o maior índice de satisfação aparece no público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 18 a 20 anos,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100,0%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Excelência.</a:t>
            </a: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Por tipo de plano, temos um empate entre os perfis, ambos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88,6%,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dentro da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Conformidade.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2BE1AFC8-5CA0-405B-8694-B64BE37BF8E2}"/>
              </a:ext>
            </a:extLst>
          </p:cNvPr>
          <p:cNvSpPr txBox="1"/>
          <p:nvPr/>
        </p:nvSpPr>
        <p:spPr>
          <a:xfrm>
            <a:off x="63847" y="1053175"/>
            <a:ext cx="10618589" cy="748073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6 - Nos últimos 12 meses, quando você acessou seu plano de saúde (exemplos de acesso: SAC – serviço de apoio ao cliente, presencial, aplicativo de celular, sítio institucional da operadora na internet ou por meio eletrônico ) como você avalia seu atendimento, considerando o acesso às informações de que precisava?</a:t>
            </a:r>
          </a:p>
        </p:txBody>
      </p:sp>
      <p:grpSp>
        <p:nvGrpSpPr>
          <p:cNvPr id="44" name="Agrupar 43">
            <a:extLst>
              <a:ext uri="{FF2B5EF4-FFF2-40B4-BE49-F238E27FC236}">
                <a16:creationId xmlns:a16="http://schemas.microsoft.com/office/drawing/2014/main" id="{606B69CC-2A10-4C27-8089-23669A7EADB5}"/>
              </a:ext>
            </a:extLst>
          </p:cNvPr>
          <p:cNvGrpSpPr/>
          <p:nvPr/>
        </p:nvGrpSpPr>
        <p:grpSpPr>
          <a:xfrm>
            <a:off x="0" y="5986668"/>
            <a:ext cx="4024269" cy="637044"/>
            <a:chOff x="157406" y="5740245"/>
            <a:chExt cx="4024269" cy="637044"/>
          </a:xfrm>
        </p:grpSpPr>
        <p:sp>
          <p:nvSpPr>
            <p:cNvPr id="51" name="Retângulo: Cantos Arredondados 50">
              <a:extLst>
                <a:ext uri="{FF2B5EF4-FFF2-40B4-BE49-F238E27FC236}">
                  <a16:creationId xmlns:a16="http://schemas.microsoft.com/office/drawing/2014/main" id="{B33F39B4-8457-4CEF-A8B4-63CC3F02D75E}"/>
                </a:ext>
              </a:extLst>
            </p:cNvPr>
            <p:cNvSpPr/>
            <p:nvPr/>
          </p:nvSpPr>
          <p:spPr>
            <a:xfrm>
              <a:off x="180975" y="5740245"/>
              <a:ext cx="3798597" cy="63704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2" name="Retângulo Arredondado 81">
              <a:extLst>
                <a:ext uri="{FF2B5EF4-FFF2-40B4-BE49-F238E27FC236}">
                  <a16:creationId xmlns:a16="http://schemas.microsoft.com/office/drawing/2014/main" id="{9D255533-F5B5-4A5B-B813-FF323FE9100D}"/>
                </a:ext>
              </a:extLst>
            </p:cNvPr>
            <p:cNvSpPr/>
            <p:nvPr/>
          </p:nvSpPr>
          <p:spPr>
            <a:xfrm>
              <a:off x="246685" y="5992517"/>
              <a:ext cx="720000" cy="177903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90 a 100</a:t>
              </a:r>
            </a:p>
          </p:txBody>
        </p:sp>
        <p:sp>
          <p:nvSpPr>
            <p:cNvPr id="53" name="Retângulo Arredondado 82">
              <a:extLst>
                <a:ext uri="{FF2B5EF4-FFF2-40B4-BE49-F238E27FC236}">
                  <a16:creationId xmlns:a16="http://schemas.microsoft.com/office/drawing/2014/main" id="{AB904C99-632E-4A1A-A297-249148215E3A}"/>
                </a:ext>
              </a:extLst>
            </p:cNvPr>
            <p:cNvSpPr/>
            <p:nvPr/>
          </p:nvSpPr>
          <p:spPr>
            <a:xfrm>
              <a:off x="1079602" y="5985083"/>
              <a:ext cx="720000" cy="18941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80 a 89</a:t>
              </a:r>
            </a:p>
          </p:txBody>
        </p:sp>
        <p:sp>
          <p:nvSpPr>
            <p:cNvPr id="56" name="Retângulo Arredondado 84">
              <a:extLst>
                <a:ext uri="{FF2B5EF4-FFF2-40B4-BE49-F238E27FC236}">
                  <a16:creationId xmlns:a16="http://schemas.microsoft.com/office/drawing/2014/main" id="{552043D6-679D-4B19-A9DF-063EC1D5628E}"/>
                </a:ext>
              </a:extLst>
            </p:cNvPr>
            <p:cNvSpPr/>
            <p:nvPr/>
          </p:nvSpPr>
          <p:spPr>
            <a:xfrm>
              <a:off x="2297710" y="5992517"/>
              <a:ext cx="720000" cy="177903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0 a 79</a:t>
              </a:r>
            </a:p>
          </p:txBody>
        </p:sp>
        <p:sp>
          <p:nvSpPr>
            <p:cNvPr id="57" name="CaixaDeTexto 56">
              <a:extLst>
                <a:ext uri="{FF2B5EF4-FFF2-40B4-BE49-F238E27FC236}">
                  <a16:creationId xmlns:a16="http://schemas.microsoft.com/office/drawing/2014/main" id="{ECFAB87C-B364-4BE9-82B8-391A84F8080E}"/>
                </a:ext>
              </a:extLst>
            </p:cNvPr>
            <p:cNvSpPr txBox="1"/>
            <p:nvPr/>
          </p:nvSpPr>
          <p:spPr>
            <a:xfrm>
              <a:off x="187886" y="5740245"/>
              <a:ext cx="8451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000" b="1" u="sng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 </a:t>
              </a:r>
              <a:r>
                <a:rPr lang="pt-BR" sz="1000" b="1" u="sng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Satisfação</a:t>
              </a:r>
            </a:p>
          </p:txBody>
        </p:sp>
        <p:sp>
          <p:nvSpPr>
            <p:cNvPr id="58" name="CaixaDeTexto 57">
              <a:extLst>
                <a:ext uri="{FF2B5EF4-FFF2-40B4-BE49-F238E27FC236}">
                  <a16:creationId xmlns:a16="http://schemas.microsoft.com/office/drawing/2014/main" id="{3A53EF44-BACB-46B0-B316-5A5FB9EDC359}"/>
                </a:ext>
              </a:extLst>
            </p:cNvPr>
            <p:cNvSpPr txBox="1"/>
            <p:nvPr/>
          </p:nvSpPr>
          <p:spPr>
            <a:xfrm>
              <a:off x="157406" y="6161845"/>
              <a:ext cx="9428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Excelente / Forças</a:t>
              </a:r>
            </a:p>
          </p:txBody>
        </p:sp>
        <p:sp>
          <p:nvSpPr>
            <p:cNvPr id="59" name="CaixaDeTexto 58">
              <a:extLst>
                <a:ext uri="{FF2B5EF4-FFF2-40B4-BE49-F238E27FC236}">
                  <a16:creationId xmlns:a16="http://schemas.microsoft.com/office/drawing/2014/main" id="{60BF4075-AD6A-4F6D-8B2A-53B3447852EA}"/>
                </a:ext>
              </a:extLst>
            </p:cNvPr>
            <p:cNvSpPr txBox="1"/>
            <p:nvPr/>
          </p:nvSpPr>
          <p:spPr>
            <a:xfrm>
              <a:off x="990227" y="6161845"/>
              <a:ext cx="13163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Conforme / Oportunidades</a:t>
              </a:r>
            </a:p>
          </p:txBody>
        </p:sp>
        <p:sp>
          <p:nvSpPr>
            <p:cNvPr id="60" name="CaixaDeTexto 59">
              <a:extLst>
                <a:ext uri="{FF2B5EF4-FFF2-40B4-BE49-F238E27FC236}">
                  <a16:creationId xmlns:a16="http://schemas.microsoft.com/office/drawing/2014/main" id="{4AEBD8A7-E048-4B9B-BB56-18EC7932166C}"/>
                </a:ext>
              </a:extLst>
            </p:cNvPr>
            <p:cNvSpPr txBox="1"/>
            <p:nvPr/>
          </p:nvSpPr>
          <p:spPr>
            <a:xfrm>
              <a:off x="2228633" y="6161845"/>
              <a:ext cx="19530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Não conforme Fraquezas ou Ameaças</a:t>
              </a:r>
            </a:p>
          </p:txBody>
        </p:sp>
      </p:grpSp>
      <p:sp>
        <p:nvSpPr>
          <p:cNvPr id="37" name="Retângulo 36">
            <a:extLst>
              <a:ext uri="{FF2B5EF4-FFF2-40B4-BE49-F238E27FC236}">
                <a16:creationId xmlns:a16="http://schemas.microsoft.com/office/drawing/2014/main" id="{383B69AC-B0C5-49F7-83FC-A099EF02BDC0}"/>
              </a:ext>
            </a:extLst>
          </p:cNvPr>
          <p:cNvSpPr/>
          <p:nvPr/>
        </p:nvSpPr>
        <p:spPr>
          <a:xfrm>
            <a:off x="2734324" y="2058246"/>
            <a:ext cx="1548790" cy="2700000"/>
          </a:xfrm>
          <a:prstGeom prst="rect">
            <a:avLst/>
          </a:prstGeom>
          <a:noFill/>
          <a:ln w="12700" cap="flat" cmpd="sng" algn="ctr">
            <a:solidFill>
              <a:srgbClr val="FFE699"/>
            </a:solidFill>
            <a:prstDash val="lgDash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>
              <a:solidFill>
                <a:srgbClr val="FF7C80"/>
              </a:solidFill>
            </a:endParaRPr>
          </a:p>
        </p:txBody>
      </p:sp>
      <p:sp>
        <p:nvSpPr>
          <p:cNvPr id="39" name="Círculo Q6">
            <a:extLst>
              <a:ext uri="{FF2B5EF4-FFF2-40B4-BE49-F238E27FC236}">
                <a16:creationId xmlns:a16="http://schemas.microsoft.com/office/drawing/2014/main" id="{902912CA-9455-4C52-B0BA-D6679AFC32DC}"/>
              </a:ext>
            </a:extLst>
          </p:cNvPr>
          <p:cNvSpPr/>
          <p:nvPr/>
        </p:nvSpPr>
        <p:spPr>
          <a:xfrm>
            <a:off x="3221090" y="1742599"/>
            <a:ext cx="688935" cy="642313"/>
          </a:xfrm>
          <a:prstGeom prst="ellipse">
            <a:avLst/>
          </a:prstGeom>
          <a:solidFill>
            <a:srgbClr val="FFE699"/>
          </a:solidFill>
          <a:ln>
            <a:solidFill>
              <a:srgbClr val="FFE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88,5</a:t>
            </a:r>
          </a:p>
        </p:txBody>
      </p:sp>
      <p:graphicFrame>
        <p:nvGraphicFramePr>
          <p:cNvPr id="38" name="Tabela 37">
            <a:extLst>
              <a:ext uri="{FF2B5EF4-FFF2-40B4-BE49-F238E27FC236}">
                <a16:creationId xmlns:a16="http://schemas.microsoft.com/office/drawing/2014/main" id="{BC1DC953-9E15-4C94-A526-BA74636FC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469845"/>
              </p:ext>
            </p:extLst>
          </p:nvPr>
        </p:nvGraphicFramePr>
        <p:xfrm>
          <a:off x="166550" y="4465298"/>
          <a:ext cx="5796000" cy="793559"/>
        </p:xfrm>
        <a:graphic>
          <a:graphicData uri="http://schemas.openxmlformats.org/drawingml/2006/table">
            <a:tbl>
              <a:tblPr/>
              <a:tblGrid>
                <a:gridCol w="828000">
                  <a:extLst>
                    <a:ext uri="{9D8B030D-6E8A-4147-A177-3AD203B41FA5}">
                      <a16:colId xmlns:a16="http://schemas.microsoft.com/office/drawing/2014/main" val="216528064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29814685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970168599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0900200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7175337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52795689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657888480"/>
                    </a:ext>
                  </a:extLst>
                </a:gridCol>
              </a:tblGrid>
              <a:tr h="3494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ruim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Ruim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bom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acessei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866756"/>
                  </a:ext>
                </a:extLst>
              </a:tr>
              <a:tr h="2220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78748"/>
                  </a:ext>
                </a:extLst>
              </a:tr>
              <a:tr h="222059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FREQUÊNCIA</a:t>
                      </a:r>
                      <a:endParaRPr lang="pt-BR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782612"/>
                  </a:ext>
                </a:extLst>
              </a:tr>
            </a:tbl>
          </a:graphicData>
        </a:graphic>
      </p:graphicFrame>
      <p:graphicFrame>
        <p:nvGraphicFramePr>
          <p:cNvPr id="41" name="Tabela 40">
            <a:extLst>
              <a:ext uri="{FF2B5EF4-FFF2-40B4-BE49-F238E27FC236}">
                <a16:creationId xmlns:a16="http://schemas.microsoft.com/office/drawing/2014/main" id="{27E27C2C-DC97-4688-AAF0-FCA9BF3197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529212"/>
              </p:ext>
            </p:extLst>
          </p:nvPr>
        </p:nvGraphicFramePr>
        <p:xfrm>
          <a:off x="89279" y="5176912"/>
          <a:ext cx="5796000" cy="847725"/>
        </p:xfrm>
        <a:graphic>
          <a:graphicData uri="http://schemas.openxmlformats.org/drawingml/2006/table">
            <a:tbl>
              <a:tblPr/>
              <a:tblGrid>
                <a:gridCol w="5796000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Base: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| Margem de Erro: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5.3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acessei = Nos últimos 12 meses não acessei meu plano de saúde: 31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entrevistados 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(não considerado para cálculo dos resultados).</a:t>
                      </a:r>
                    </a:p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 = Não sei/Não me lembro: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 entrevistados 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(não considerados para cálculo dos indicadores).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</a:tbl>
          </a:graphicData>
        </a:graphic>
      </p:graphicFrame>
      <p:sp>
        <p:nvSpPr>
          <p:cNvPr id="31" name="CaixaDeTexto 30">
            <a:extLst>
              <a:ext uri="{FF2B5EF4-FFF2-40B4-BE49-F238E27FC236}">
                <a16:creationId xmlns:a16="http://schemas.microsoft.com/office/drawing/2014/main" id="{A7496840-69CB-42A3-9BED-2997006DE982}"/>
              </a:ext>
            </a:extLst>
          </p:cNvPr>
          <p:cNvSpPr txBox="1"/>
          <p:nvPr/>
        </p:nvSpPr>
        <p:spPr>
          <a:xfrm>
            <a:off x="557922" y="242563"/>
            <a:ext cx="4413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Canais de atendimento</a:t>
            </a: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D0D1ECFD-A109-486B-9FBA-4FA350F33B09}"/>
              </a:ext>
            </a:extLst>
          </p:cNvPr>
          <p:cNvSpPr/>
          <p:nvPr/>
        </p:nvSpPr>
        <p:spPr>
          <a:xfrm>
            <a:off x="9091317" y="2487519"/>
            <a:ext cx="2834145" cy="240254"/>
          </a:xfrm>
          <a:prstGeom prst="rect">
            <a:avLst/>
          </a:prstGeom>
          <a:noFill/>
          <a:ln w="19050" cap="rnd">
            <a:solidFill>
              <a:srgbClr val="FFE6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Seta para a Direita 134">
            <a:extLst>
              <a:ext uri="{FF2B5EF4-FFF2-40B4-BE49-F238E27FC236}">
                <a16:creationId xmlns:a16="http://schemas.microsoft.com/office/drawing/2014/main" id="{4599F535-30CD-4F8F-808C-2A2F7A6DD0A4}"/>
              </a:ext>
            </a:extLst>
          </p:cNvPr>
          <p:cNvSpPr/>
          <p:nvPr/>
        </p:nvSpPr>
        <p:spPr>
          <a:xfrm>
            <a:off x="647318" y="1720682"/>
            <a:ext cx="1737764" cy="93766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Percepção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7575C340-A80A-4F4C-A9A5-33AD8DA566A8}"/>
              </a:ext>
            </a:extLst>
          </p:cNvPr>
          <p:cNvSpPr/>
          <p:nvPr/>
        </p:nvSpPr>
        <p:spPr>
          <a:xfrm>
            <a:off x="9104569" y="1851556"/>
            <a:ext cx="2834145" cy="240254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5" name="Gráfico 34" descr="Fala com preenchimento sólido">
            <a:extLst>
              <a:ext uri="{FF2B5EF4-FFF2-40B4-BE49-F238E27FC236}">
                <a16:creationId xmlns:a16="http://schemas.microsoft.com/office/drawing/2014/main" id="{C1149679-0E8B-411F-B64B-05EC73D68F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5288" y="3534866"/>
            <a:ext cx="638645" cy="638645"/>
          </a:xfrm>
          <a:prstGeom prst="rect">
            <a:avLst/>
          </a:prstGeom>
        </p:spPr>
      </p:pic>
      <p:grpSp>
        <p:nvGrpSpPr>
          <p:cNvPr id="30" name="Agrupar 29">
            <a:extLst>
              <a:ext uri="{FF2B5EF4-FFF2-40B4-BE49-F238E27FC236}">
                <a16:creationId xmlns:a16="http://schemas.microsoft.com/office/drawing/2014/main" id="{66BE90BD-D3B1-45E5-8D3A-5E39D89480E1}"/>
              </a:ext>
            </a:extLst>
          </p:cNvPr>
          <p:cNvGrpSpPr/>
          <p:nvPr/>
        </p:nvGrpSpPr>
        <p:grpSpPr>
          <a:xfrm>
            <a:off x="6509085" y="1670579"/>
            <a:ext cx="2408399" cy="2376001"/>
            <a:chOff x="0" y="0"/>
            <a:chExt cx="2237239" cy="2543175"/>
          </a:xfrm>
        </p:grpSpPr>
        <p:pic>
          <p:nvPicPr>
            <p:cNvPr id="32" name="Imagem 31" descr="Free vector graphic: Silhouette, Man, Women'S - Free Image ...">
              <a:extLst>
                <a:ext uri="{FF2B5EF4-FFF2-40B4-BE49-F238E27FC236}">
                  <a16:creationId xmlns:a16="http://schemas.microsoft.com/office/drawing/2014/main" id="{805EFE77-4BAC-4009-AFE0-89E233F249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76"/>
            <a:stretch/>
          </p:blipFill>
          <p:spPr>
            <a:xfrm>
              <a:off x="381001" y="161925"/>
              <a:ext cx="628649" cy="2257426"/>
            </a:xfrm>
            <a:prstGeom prst="rect">
              <a:avLst/>
            </a:prstGeom>
          </p:spPr>
        </p:pic>
        <p:pic>
          <p:nvPicPr>
            <p:cNvPr id="33" name="Imagem 32" descr="Free vector graphic: Silhouette, Man, Women'S - Free Image ...">
              <a:extLst>
                <a:ext uri="{FF2B5EF4-FFF2-40B4-BE49-F238E27FC236}">
                  <a16:creationId xmlns:a16="http://schemas.microsoft.com/office/drawing/2014/main" id="{8CED483F-CD90-472F-ABE3-49BC8EAD31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duotone>
                <a:prstClr val="black"/>
                <a:srgbClr val="FF66CC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80"/>
            <a:stretch/>
          </p:blipFill>
          <p:spPr>
            <a:xfrm>
              <a:off x="1209675" y="190500"/>
              <a:ext cx="621046" cy="2257425"/>
            </a:xfrm>
            <a:prstGeom prst="rect">
              <a:avLst/>
            </a:prstGeom>
          </p:spPr>
        </p:pic>
        <p:graphicFrame>
          <p:nvGraphicFramePr>
            <p:cNvPr id="48" name="Gráfico 47">
              <a:extLst>
                <a:ext uri="{FF2B5EF4-FFF2-40B4-BE49-F238E27FC236}">
                  <a16:creationId xmlns:a16="http://schemas.microsoft.com/office/drawing/2014/main" id="{6BAAC468-9580-4B3A-965B-45B2B46FF501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2237239" cy="25431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8273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BBEC3CB7-ACEF-4D65-B339-5C270FDAC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982260"/>
              </p:ext>
            </p:extLst>
          </p:nvPr>
        </p:nvGraphicFramePr>
        <p:xfrm>
          <a:off x="6624931" y="4282051"/>
          <a:ext cx="5104722" cy="779100"/>
        </p:xfrm>
        <a:graphic>
          <a:graphicData uri="http://schemas.openxmlformats.org/drawingml/2006/table">
            <a:tbl>
              <a:tblPr/>
              <a:tblGrid>
                <a:gridCol w="1701574">
                  <a:extLst>
                    <a:ext uri="{9D8B030D-6E8A-4147-A177-3AD203B41FA5}">
                      <a16:colId xmlns:a16="http://schemas.microsoft.com/office/drawing/2014/main" val="1107844613"/>
                    </a:ext>
                  </a:extLst>
                </a:gridCol>
                <a:gridCol w="1701574">
                  <a:extLst>
                    <a:ext uri="{9D8B030D-6E8A-4147-A177-3AD203B41FA5}">
                      <a16:colId xmlns:a16="http://schemas.microsoft.com/office/drawing/2014/main" val="3726742359"/>
                    </a:ext>
                  </a:extLst>
                </a:gridCol>
                <a:gridCol w="1701574">
                  <a:extLst>
                    <a:ext uri="{9D8B030D-6E8A-4147-A177-3AD203B41FA5}">
                      <a16:colId xmlns:a16="http://schemas.microsoft.com/office/drawing/2014/main" val="135609692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Tipo de Plano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25021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Saúde + Odonto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89,2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74445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Saúde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090937"/>
                  </a:ext>
                </a:extLst>
              </a:tr>
            </a:tbl>
          </a:graphicData>
        </a:graphic>
      </p:graphicFrame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06D1D192-E00F-4DA7-A005-5B83B5BBC6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5171900"/>
              </p:ext>
            </p:extLst>
          </p:nvPr>
        </p:nvGraphicFramePr>
        <p:xfrm>
          <a:off x="287908" y="1362811"/>
          <a:ext cx="4953600" cy="283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73200" y="1082791"/>
            <a:ext cx="10674313" cy="532629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7 - Nos últimos 12 meses, quando você fez uma reclamação para o seu plano de saúde (nos canais de atendimento fornecidos pela operadora como por exemplo SAC, Fale Conosco, Ouvidoria, Atendimento Presencial) você teve sua demanda resolvida?</a:t>
            </a:r>
          </a:p>
        </p:txBody>
      </p:sp>
      <p:graphicFrame>
        <p:nvGraphicFramePr>
          <p:cNvPr id="34" name="Tabela 33">
            <a:extLst>
              <a:ext uri="{FF2B5EF4-FFF2-40B4-BE49-F238E27FC236}">
                <a16:creationId xmlns:a16="http://schemas.microsoft.com/office/drawing/2014/main" id="{14FB2ED9-16FA-46B8-B1C4-F95BFCCE1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364389"/>
              </p:ext>
            </p:extLst>
          </p:nvPr>
        </p:nvGraphicFramePr>
        <p:xfrm>
          <a:off x="6628477" y="1613728"/>
          <a:ext cx="5108400" cy="2588805"/>
        </p:xfrm>
        <a:graphic>
          <a:graphicData uri="http://schemas.openxmlformats.org/drawingml/2006/table">
            <a:tbl>
              <a:tblPr/>
              <a:tblGrid>
                <a:gridCol w="1702800">
                  <a:extLst>
                    <a:ext uri="{9D8B030D-6E8A-4147-A177-3AD203B41FA5}">
                      <a16:colId xmlns:a16="http://schemas.microsoft.com/office/drawing/2014/main" val="4043476719"/>
                    </a:ext>
                  </a:extLst>
                </a:gridCol>
                <a:gridCol w="1702800">
                  <a:extLst>
                    <a:ext uri="{9D8B030D-6E8A-4147-A177-3AD203B41FA5}">
                      <a16:colId xmlns:a16="http://schemas.microsoft.com/office/drawing/2014/main" val="887322865"/>
                    </a:ext>
                  </a:extLst>
                </a:gridCol>
                <a:gridCol w="1702800">
                  <a:extLst>
                    <a:ext uri="{9D8B030D-6E8A-4147-A177-3AD203B41FA5}">
                      <a16:colId xmlns:a16="http://schemas.microsoft.com/office/drawing/2014/main" val="425208017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202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8,5</a:t>
                      </a: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91,5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399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10,4</a:t>
                      </a: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89,6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443621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057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357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853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297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9,1</a:t>
                      </a: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90,9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8407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9,5</a:t>
                      </a: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90,5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5039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9,1</a:t>
                      </a: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90,9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3533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85,7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65186"/>
                  </a:ext>
                </a:extLst>
              </a:tr>
            </a:tbl>
          </a:graphicData>
        </a:graphic>
      </p:graphicFrame>
      <p:sp>
        <p:nvSpPr>
          <p:cNvPr id="14" name="Retângulo 13">
            <a:extLst>
              <a:ext uri="{FF2B5EF4-FFF2-40B4-BE49-F238E27FC236}">
                <a16:creationId xmlns:a16="http://schemas.microsoft.com/office/drawing/2014/main" id="{074EAC10-640F-4E07-A3AE-F2ADC7652011}"/>
              </a:ext>
            </a:extLst>
          </p:cNvPr>
          <p:cNvSpPr/>
          <p:nvPr/>
        </p:nvSpPr>
        <p:spPr>
          <a:xfrm>
            <a:off x="72571" y="5532198"/>
            <a:ext cx="11901190" cy="10823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Dos beneficiários que necessitaram abrir algum tipo de reclamação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(25,3%)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90,5%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citaram que tiveram suas demandas resolvidas, classificando a resolutividade em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Excelência.</a:t>
            </a:r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endParaRPr lang="pt-BR" sz="4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Avaliando por perfil, o público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Feminino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apresentou maior índice de resolutividade (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91,5%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), por faixa etária quem menos recebeu solução, foi o público com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Mais de 60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com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14,3%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para a menção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Não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Já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100,0%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dos beneficiários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21 a 30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tiveram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suas demandas resolvidas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classificando assim a resolutividade 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Excelência.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Por tipo de plano, quem possui somente o plano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Saúde,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são os mais satisfeitos,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95,2%,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classificando a resolutividade 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Excelência.</a:t>
            </a:r>
          </a:p>
        </p:txBody>
      </p:sp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id="{00000000-0008-0000-0200-00003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464606"/>
              </p:ext>
            </p:extLst>
          </p:nvPr>
        </p:nvGraphicFramePr>
        <p:xfrm>
          <a:off x="72571" y="2058681"/>
          <a:ext cx="5608800" cy="335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Tabela 27">
            <a:extLst>
              <a:ext uri="{FF2B5EF4-FFF2-40B4-BE49-F238E27FC236}">
                <a16:creationId xmlns:a16="http://schemas.microsoft.com/office/drawing/2014/main" id="{CB5F8F0F-2DA7-4C0A-BE01-AC82EEE03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524574"/>
              </p:ext>
            </p:extLst>
          </p:nvPr>
        </p:nvGraphicFramePr>
        <p:xfrm>
          <a:off x="195407" y="4667059"/>
          <a:ext cx="6589706" cy="847725"/>
        </p:xfrm>
        <a:graphic>
          <a:graphicData uri="http://schemas.openxmlformats.org/drawingml/2006/table">
            <a:tbl>
              <a:tblPr/>
              <a:tblGrid>
                <a:gridCol w="3294853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  <a:gridCol w="3294853">
                  <a:extLst>
                    <a:ext uri="{9D8B030D-6E8A-4147-A177-3AD203B41FA5}">
                      <a16:colId xmlns:a16="http://schemas.microsoft.com/office/drawing/2014/main" val="3846138412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Base: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| Margem de Erro: 10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,0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reclamei = Nos últimos 12 meses não reclamei do meu plano de saúde: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267 entrevistados 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(não considerados para cálculo dos resultados).</a:t>
                      </a:r>
                      <a:endParaRPr lang="pt-BR" sz="10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 = Não sei/Não me lembro: 13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entrevistados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(não considerados para cálculo dos indicadores).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</a:tbl>
          </a:graphicData>
        </a:graphic>
      </p:graphicFrame>
      <p:graphicFrame>
        <p:nvGraphicFramePr>
          <p:cNvPr id="29" name="Tabela 28">
            <a:extLst>
              <a:ext uri="{FF2B5EF4-FFF2-40B4-BE49-F238E27FC236}">
                <a16:creationId xmlns:a16="http://schemas.microsoft.com/office/drawing/2014/main" id="{DF9E35AB-C75A-4228-937D-19A168FAB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931836"/>
              </p:ext>
            </p:extLst>
          </p:nvPr>
        </p:nvGraphicFramePr>
        <p:xfrm>
          <a:off x="172575" y="3906312"/>
          <a:ext cx="2880000" cy="788923"/>
        </p:xfrm>
        <a:graphic>
          <a:graphicData uri="http://schemas.openxmlformats.org/drawingml/2006/table">
            <a:tbl>
              <a:tblPr/>
              <a:tblGrid>
                <a:gridCol w="720000">
                  <a:extLst>
                    <a:ext uri="{9D8B030D-6E8A-4147-A177-3AD203B41FA5}">
                      <a16:colId xmlns:a16="http://schemas.microsoft.com/office/drawing/2014/main" val="216528064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29814685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7016859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084290927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reclamei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866756"/>
                  </a:ext>
                </a:extLst>
              </a:tr>
              <a:tr h="2220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78748"/>
                  </a:ext>
                </a:extLst>
              </a:tr>
              <a:tr h="22205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FREQUÊNCIA</a:t>
                      </a:r>
                      <a:endParaRPr lang="pt-BR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5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5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976014"/>
                  </a:ext>
                </a:extLst>
              </a:tr>
            </a:tbl>
          </a:graphicData>
        </a:graphic>
      </p:graphicFrame>
      <p:sp>
        <p:nvSpPr>
          <p:cNvPr id="30" name="CaixaDeTexto 29">
            <a:extLst>
              <a:ext uri="{FF2B5EF4-FFF2-40B4-BE49-F238E27FC236}">
                <a16:creationId xmlns:a16="http://schemas.microsoft.com/office/drawing/2014/main" id="{496B8EBA-C4B0-4DA8-99A2-7D3E81CD2543}"/>
              </a:ext>
            </a:extLst>
          </p:cNvPr>
          <p:cNvSpPr txBox="1"/>
          <p:nvPr/>
        </p:nvSpPr>
        <p:spPr>
          <a:xfrm>
            <a:off x="557922" y="242563"/>
            <a:ext cx="4413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Canais de atendimento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DD48218F-122A-40EE-BCAF-9EDB1A857D0C}"/>
              </a:ext>
            </a:extLst>
          </p:cNvPr>
          <p:cNvSpPr/>
          <p:nvPr/>
        </p:nvSpPr>
        <p:spPr>
          <a:xfrm>
            <a:off x="8338702" y="3990696"/>
            <a:ext cx="1691729" cy="216000"/>
          </a:xfrm>
          <a:prstGeom prst="rect">
            <a:avLst/>
          </a:prstGeom>
          <a:noFill/>
          <a:ln w="19050" cap="rnd">
            <a:solidFill>
              <a:srgbClr val="FF7C8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Gráfico 11" descr="Fala com preenchimento sólido">
            <a:extLst>
              <a:ext uri="{FF2B5EF4-FFF2-40B4-BE49-F238E27FC236}">
                <a16:creationId xmlns:a16="http://schemas.microsoft.com/office/drawing/2014/main" id="{40D1C880-0CFB-4000-8F21-3CB23DBD6F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15846" y="5089227"/>
            <a:ext cx="638645" cy="638645"/>
          </a:xfrm>
          <a:prstGeom prst="rect">
            <a:avLst/>
          </a:prstGeom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id="{2B0D5268-78AC-42E7-922C-AEB0547A4971}"/>
              </a:ext>
            </a:extLst>
          </p:cNvPr>
          <p:cNvSpPr/>
          <p:nvPr/>
        </p:nvSpPr>
        <p:spPr>
          <a:xfrm>
            <a:off x="10045147" y="1978468"/>
            <a:ext cx="1691729" cy="216000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E555D8F1-6F6B-4AA0-A87F-B7E466944559}"/>
              </a:ext>
            </a:extLst>
          </p:cNvPr>
          <p:cNvSpPr/>
          <p:nvPr/>
        </p:nvSpPr>
        <p:spPr>
          <a:xfrm>
            <a:off x="10056935" y="3130317"/>
            <a:ext cx="1672718" cy="216000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E7F9F0DC-469F-4244-9E8C-A3D7D1ED9331}"/>
              </a:ext>
            </a:extLst>
          </p:cNvPr>
          <p:cNvSpPr/>
          <p:nvPr/>
        </p:nvSpPr>
        <p:spPr>
          <a:xfrm>
            <a:off x="10030431" y="4859189"/>
            <a:ext cx="1672718" cy="216000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12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A1535FB-1379-47CE-8AF4-BE456BCB69D6}"/>
              </a:ext>
            </a:extLst>
          </p:cNvPr>
          <p:cNvSpPr txBox="1"/>
          <p:nvPr/>
        </p:nvSpPr>
        <p:spPr>
          <a:xfrm>
            <a:off x="294554" y="3498578"/>
            <a:ext cx="5749200" cy="30162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Especificação das medidas previstas no planejamento para identificação de participação fraudulenta ou desatenta:</a:t>
            </a: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sistema de monitoramento e controle da qualidade do IBRC é composto de algumas etapas de acompanhamento do campo, que propiciam a efetividade do propósito de garantir a entrega exata do que foi planejado, assim como evitar participação fraudulenta ou desatenta.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Toda pesquisa onde é localizada uma não conformidade é descartada.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8205BD8-45A6-4F4C-8D7D-A47F76E6976A}"/>
              </a:ext>
            </a:extLst>
          </p:cNvPr>
          <p:cNvSpPr txBox="1"/>
          <p:nvPr/>
        </p:nvSpPr>
        <p:spPr>
          <a:xfrm>
            <a:off x="6234232" y="3498578"/>
            <a:ext cx="5749200" cy="30162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Quantidade de abordagens ao beneficiário:</a:t>
            </a: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Através de sistemas automatizados é feito o controle e todas as tentativas sem sucesso são classificadas com o motivo que impossibilitou a coleta da pesquisa, a quantidade de tentativas de contato com um mesmo beneficiário é controlada e limitada a 20 tentativas. Para este corte levamos em consideração nossa expertise e dados de mercado, que mostram que de forma geral a efetividade (chance de sucesso no contato) torna-se menor a medida que o número de tentativas aumenta, até 10 tentativas temos uma chance boa de sucesso, de 11 a 20 tentativas a probabilidade é média e acima de 20 tentativas a efetividade é muito baixa.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18BD229-BC01-4E81-863C-83F399C8C2FB}"/>
              </a:ext>
            </a:extLst>
          </p:cNvPr>
          <p:cNvSpPr txBox="1"/>
          <p:nvPr/>
        </p:nvSpPr>
        <p:spPr>
          <a:xfrm>
            <a:off x="353916" y="936010"/>
            <a:ext cx="11484167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Erro não amostral ocorrido: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Os procedimentos planejados para tratativa dos erros não amostrais são específicos para os tipos de erro: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Erros de não-resposta / Recusa / Erros durante a coleta de dados – Desconsideramos a entrevista, retirando o elemento da lista e sorteando outro de características similares, de modo a não prejudicar a amostra estratificada;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Mudanças de telefone, não atende ou inexistente – O sistema de discagem automática passa para outro sorteado a ser entrevistado;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Ausências / impossibilidades momentâneas – Recolocamos o elemento de volta na lista de beneficiários para pelo mesmo sorteio aleatório ter a chance de ser abordado posteriormente.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quantidade de tentativas de contato com um beneficiário é controlada sistemicamente, estando limitada a 20 tentativas por nome constante na lista fornecida pela operadora.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Gráfico 6" descr="Pesquisar">
            <a:extLst>
              <a:ext uri="{FF2B5EF4-FFF2-40B4-BE49-F238E27FC236}">
                <a16:creationId xmlns:a16="http://schemas.microsoft.com/office/drawing/2014/main" id="{885FBDF4-5D15-4597-B0C4-2C56C90ABB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23" y="3337072"/>
            <a:ext cx="914400" cy="914400"/>
          </a:xfrm>
          <a:prstGeom prst="rect">
            <a:avLst/>
          </a:prstGeom>
        </p:spPr>
      </p:pic>
      <p:pic>
        <p:nvPicPr>
          <p:cNvPr id="10" name="Gráfico 9" descr="Call center">
            <a:extLst>
              <a:ext uri="{FF2B5EF4-FFF2-40B4-BE49-F238E27FC236}">
                <a16:creationId xmlns:a16="http://schemas.microsoft.com/office/drawing/2014/main" id="{A27B1843-BBF7-4F58-8032-ED152ECCDB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24793" y="3359422"/>
            <a:ext cx="914400" cy="91440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25FEE59-F8BA-4985-B040-96F4EDFC4832}"/>
              </a:ext>
            </a:extLst>
          </p:cNvPr>
          <p:cNvSpPr txBox="1"/>
          <p:nvPr/>
        </p:nvSpPr>
        <p:spPr>
          <a:xfrm>
            <a:off x="557923" y="242563"/>
            <a:ext cx="2253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3449660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ela 32">
            <a:extLst>
              <a:ext uri="{FF2B5EF4-FFF2-40B4-BE49-F238E27FC236}">
                <a16:creationId xmlns:a16="http://schemas.microsoft.com/office/drawing/2014/main" id="{F41D8BD6-E49C-4DD6-BD14-17EBC1561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603113"/>
              </p:ext>
            </p:extLst>
          </p:nvPr>
        </p:nvGraphicFramePr>
        <p:xfrm>
          <a:off x="9087514" y="3272005"/>
          <a:ext cx="2851200" cy="648000"/>
        </p:xfrm>
        <a:graphic>
          <a:graphicData uri="http://schemas.openxmlformats.org/drawingml/2006/table">
            <a:tbl>
              <a:tblPr/>
              <a:tblGrid>
                <a:gridCol w="1425600">
                  <a:extLst>
                    <a:ext uri="{9D8B030D-6E8A-4147-A177-3AD203B41FA5}">
                      <a16:colId xmlns:a16="http://schemas.microsoft.com/office/drawing/2014/main" val="462553042"/>
                    </a:ext>
                  </a:extLst>
                </a:gridCol>
                <a:gridCol w="1425600">
                  <a:extLst>
                    <a:ext uri="{9D8B030D-6E8A-4147-A177-3AD203B41FA5}">
                      <a16:colId xmlns:a16="http://schemas.microsoft.com/office/drawing/2014/main" val="151417530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 de Plano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580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Saúde + Odonto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79,6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5272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Saúde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91,2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041999"/>
                  </a:ext>
                </a:extLst>
              </a:tr>
            </a:tbl>
          </a:graphicData>
        </a:graphic>
      </p:graphicFrame>
      <p:graphicFrame>
        <p:nvGraphicFramePr>
          <p:cNvPr id="36" name="Gráfico 35">
            <a:extLst>
              <a:ext uri="{FF2B5EF4-FFF2-40B4-BE49-F238E27FC236}">
                <a16:creationId xmlns:a16="http://schemas.microsoft.com/office/drawing/2014/main" id="{588A48CD-0AF9-420A-8420-13F105CD58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0256915"/>
              </p:ext>
            </p:extLst>
          </p:nvPr>
        </p:nvGraphicFramePr>
        <p:xfrm>
          <a:off x="3976" y="1985118"/>
          <a:ext cx="4503600" cy="30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84955" y="1103642"/>
            <a:ext cx="10938329" cy="532629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8 - Como você avalia os documentos ou formulários exigidos pelo seu plano de saúde (por exemplo: formulário de adesão/ alteração do plano, pedido de reembolso, inclusão de dependentes) quanto ao quesito facilidade no preenchimento e envio?</a:t>
            </a:r>
          </a:p>
        </p:txBody>
      </p:sp>
      <p:graphicFrame>
        <p:nvGraphicFramePr>
          <p:cNvPr id="28" name="Tabela 27">
            <a:extLst>
              <a:ext uri="{FF2B5EF4-FFF2-40B4-BE49-F238E27FC236}">
                <a16:creationId xmlns:a16="http://schemas.microsoft.com/office/drawing/2014/main" id="{5D21F8EB-382E-4903-9523-5EFBF52A3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250523"/>
              </p:ext>
            </p:extLst>
          </p:nvPr>
        </p:nvGraphicFramePr>
        <p:xfrm>
          <a:off x="9090248" y="1647431"/>
          <a:ext cx="2848466" cy="1512000"/>
        </p:xfrm>
        <a:graphic>
          <a:graphicData uri="http://schemas.openxmlformats.org/drawingml/2006/table">
            <a:tbl>
              <a:tblPr/>
              <a:tblGrid>
                <a:gridCol w="1424233">
                  <a:extLst>
                    <a:ext uri="{9D8B030D-6E8A-4147-A177-3AD203B41FA5}">
                      <a16:colId xmlns:a16="http://schemas.microsoft.com/office/drawing/2014/main" val="3399568873"/>
                    </a:ext>
                  </a:extLst>
                </a:gridCol>
                <a:gridCol w="1424233">
                  <a:extLst>
                    <a:ext uri="{9D8B030D-6E8A-4147-A177-3AD203B41FA5}">
                      <a16:colId xmlns:a16="http://schemas.microsoft.com/office/drawing/2014/main" val="194903952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0574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7308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0865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86,3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288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26983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673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464123"/>
                  </a:ext>
                </a:extLst>
              </a:tr>
            </a:tbl>
          </a:graphicData>
        </a:graphic>
      </p:graphicFrame>
      <p:sp>
        <p:nvSpPr>
          <p:cNvPr id="34" name="Retângulo 33">
            <a:extLst>
              <a:ext uri="{FF2B5EF4-FFF2-40B4-BE49-F238E27FC236}">
                <a16:creationId xmlns:a16="http://schemas.microsoft.com/office/drawing/2014/main" id="{302890B8-F37E-413B-9000-353D8E54B1F5}"/>
              </a:ext>
            </a:extLst>
          </p:cNvPr>
          <p:cNvSpPr/>
          <p:nvPr/>
        </p:nvSpPr>
        <p:spPr>
          <a:xfrm>
            <a:off x="6044145" y="4040569"/>
            <a:ext cx="5938860" cy="2610953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Sobre documentos ou formulários exigidos,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82,4%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dos entrevistados avaliaram positivamente,  classificando este atributo dentro da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Conformidade.</a:t>
            </a:r>
          </a:p>
          <a:p>
            <a:pPr algn="just"/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Ponto de atenção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ao viés de baixa de 0,8pp entre as opções de satisfação, indicando probabilidade de migração para a não satisfação.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Ponto positivo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para a soma das opções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Muito ruim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Ruim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que ficou em apenas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3,3%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o que coloca a não satisfação concentrada na neutralidade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(Regular 14,3%).</a:t>
            </a:r>
          </a:p>
          <a:p>
            <a:pPr algn="just"/>
            <a:endParaRPr lang="pt-BR" sz="4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Referente 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gênero,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o público que melhor avaliou, mesmo que dentro da margem de erro, foi 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Masculino com 82,7%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ambos classificando o atributo dentro da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Conformidade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 </a:t>
            </a:r>
            <a:endParaRPr lang="pt-BR" sz="10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Analisando os perfis por faixa etária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100,0%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dos beneficiários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18 a 20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avaliaram positivamente (classificando o atributo 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Excelência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), enquanto os  beneficiários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 51 a 60 anos 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tem o menor índice de satisfação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66,7%,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classificando este atributo em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Não Conformidade.</a:t>
            </a: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Por tipo de plano,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respondentes do plano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Saúde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 o maior índice de satisfação,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91,2%,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Excelência.</a:t>
            </a: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C845A46E-06A4-47A9-9177-213C1A75A01C}"/>
              </a:ext>
            </a:extLst>
          </p:cNvPr>
          <p:cNvSpPr/>
          <p:nvPr/>
        </p:nvSpPr>
        <p:spPr>
          <a:xfrm>
            <a:off x="9105511" y="2730425"/>
            <a:ext cx="2826000" cy="216000"/>
          </a:xfrm>
          <a:prstGeom prst="rect">
            <a:avLst/>
          </a:prstGeom>
          <a:noFill/>
          <a:ln w="19050" cap="rnd">
            <a:solidFill>
              <a:srgbClr val="FF7C8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947CA9C8-B61C-4A00-96F9-FE57FFAB8CCF}"/>
              </a:ext>
            </a:extLst>
          </p:cNvPr>
          <p:cNvSpPr/>
          <p:nvPr/>
        </p:nvSpPr>
        <p:spPr>
          <a:xfrm>
            <a:off x="9090248" y="1865914"/>
            <a:ext cx="2841306" cy="242493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0" name="Agrupar 49">
            <a:extLst>
              <a:ext uri="{FF2B5EF4-FFF2-40B4-BE49-F238E27FC236}">
                <a16:creationId xmlns:a16="http://schemas.microsoft.com/office/drawing/2014/main" id="{21F0AB45-86D3-4736-931E-B69F3F93000F}"/>
              </a:ext>
            </a:extLst>
          </p:cNvPr>
          <p:cNvGrpSpPr/>
          <p:nvPr/>
        </p:nvGrpSpPr>
        <p:grpSpPr>
          <a:xfrm>
            <a:off x="0" y="6121147"/>
            <a:ext cx="4024269" cy="637044"/>
            <a:chOff x="157406" y="5740245"/>
            <a:chExt cx="4024269" cy="637044"/>
          </a:xfrm>
        </p:grpSpPr>
        <p:sp>
          <p:nvSpPr>
            <p:cNvPr id="54" name="Retângulo: Cantos Arredondados 53">
              <a:extLst>
                <a:ext uri="{FF2B5EF4-FFF2-40B4-BE49-F238E27FC236}">
                  <a16:creationId xmlns:a16="http://schemas.microsoft.com/office/drawing/2014/main" id="{1CC0D6D3-21A6-43AB-B2BD-10B90496B4A9}"/>
                </a:ext>
              </a:extLst>
            </p:cNvPr>
            <p:cNvSpPr/>
            <p:nvPr/>
          </p:nvSpPr>
          <p:spPr>
            <a:xfrm>
              <a:off x="180975" y="5740245"/>
              <a:ext cx="3798597" cy="63704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Retângulo Arredondado 81">
              <a:extLst>
                <a:ext uri="{FF2B5EF4-FFF2-40B4-BE49-F238E27FC236}">
                  <a16:creationId xmlns:a16="http://schemas.microsoft.com/office/drawing/2014/main" id="{3584BED1-63DC-4B10-AF8B-A7F0E8B37356}"/>
                </a:ext>
              </a:extLst>
            </p:cNvPr>
            <p:cNvSpPr/>
            <p:nvPr/>
          </p:nvSpPr>
          <p:spPr>
            <a:xfrm>
              <a:off x="246685" y="5992517"/>
              <a:ext cx="720000" cy="177903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90 a 100</a:t>
              </a:r>
            </a:p>
          </p:txBody>
        </p:sp>
        <p:sp>
          <p:nvSpPr>
            <p:cNvPr id="56" name="Retângulo Arredondado 82">
              <a:extLst>
                <a:ext uri="{FF2B5EF4-FFF2-40B4-BE49-F238E27FC236}">
                  <a16:creationId xmlns:a16="http://schemas.microsoft.com/office/drawing/2014/main" id="{C00CA31B-A8F4-4494-9303-B9FE3F9BD467}"/>
                </a:ext>
              </a:extLst>
            </p:cNvPr>
            <p:cNvSpPr/>
            <p:nvPr/>
          </p:nvSpPr>
          <p:spPr>
            <a:xfrm>
              <a:off x="1079602" y="5985083"/>
              <a:ext cx="720000" cy="18941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80 a 89</a:t>
              </a:r>
            </a:p>
          </p:txBody>
        </p:sp>
        <p:sp>
          <p:nvSpPr>
            <p:cNvPr id="57" name="Retângulo Arredondado 84">
              <a:extLst>
                <a:ext uri="{FF2B5EF4-FFF2-40B4-BE49-F238E27FC236}">
                  <a16:creationId xmlns:a16="http://schemas.microsoft.com/office/drawing/2014/main" id="{77935A5E-A420-43E5-9A6B-21A87CF7F638}"/>
                </a:ext>
              </a:extLst>
            </p:cNvPr>
            <p:cNvSpPr/>
            <p:nvPr/>
          </p:nvSpPr>
          <p:spPr>
            <a:xfrm>
              <a:off x="2297710" y="5992517"/>
              <a:ext cx="720000" cy="177903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0 a 79</a:t>
              </a:r>
            </a:p>
          </p:txBody>
        </p:sp>
        <p:sp>
          <p:nvSpPr>
            <p:cNvPr id="58" name="CaixaDeTexto 57">
              <a:extLst>
                <a:ext uri="{FF2B5EF4-FFF2-40B4-BE49-F238E27FC236}">
                  <a16:creationId xmlns:a16="http://schemas.microsoft.com/office/drawing/2014/main" id="{9778983C-BD60-42F2-94BB-A2B7F5B76F7F}"/>
                </a:ext>
              </a:extLst>
            </p:cNvPr>
            <p:cNvSpPr txBox="1"/>
            <p:nvPr/>
          </p:nvSpPr>
          <p:spPr>
            <a:xfrm>
              <a:off x="187886" y="5740245"/>
              <a:ext cx="8451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000" b="1" u="sng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 </a:t>
              </a:r>
              <a:r>
                <a:rPr lang="pt-BR" sz="1000" b="1" u="sng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Satisfação</a:t>
              </a:r>
            </a:p>
          </p:txBody>
        </p:sp>
        <p:sp>
          <p:nvSpPr>
            <p:cNvPr id="59" name="CaixaDeTexto 58">
              <a:extLst>
                <a:ext uri="{FF2B5EF4-FFF2-40B4-BE49-F238E27FC236}">
                  <a16:creationId xmlns:a16="http://schemas.microsoft.com/office/drawing/2014/main" id="{96CBD10D-370F-4354-8F0A-7DAD5C0D56F3}"/>
                </a:ext>
              </a:extLst>
            </p:cNvPr>
            <p:cNvSpPr txBox="1"/>
            <p:nvPr/>
          </p:nvSpPr>
          <p:spPr>
            <a:xfrm>
              <a:off x="157406" y="6161845"/>
              <a:ext cx="9428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Excelente / Forças</a:t>
              </a:r>
            </a:p>
          </p:txBody>
        </p:sp>
        <p:sp>
          <p:nvSpPr>
            <p:cNvPr id="60" name="CaixaDeTexto 59">
              <a:extLst>
                <a:ext uri="{FF2B5EF4-FFF2-40B4-BE49-F238E27FC236}">
                  <a16:creationId xmlns:a16="http://schemas.microsoft.com/office/drawing/2014/main" id="{E842C315-DC62-43B7-AC59-96DC3ED8244D}"/>
                </a:ext>
              </a:extLst>
            </p:cNvPr>
            <p:cNvSpPr txBox="1"/>
            <p:nvPr/>
          </p:nvSpPr>
          <p:spPr>
            <a:xfrm>
              <a:off x="990227" y="6161845"/>
              <a:ext cx="13163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Conforme / Oportunidades</a:t>
              </a:r>
            </a:p>
          </p:txBody>
        </p:sp>
        <p:sp>
          <p:nvSpPr>
            <p:cNvPr id="61" name="CaixaDeTexto 60">
              <a:extLst>
                <a:ext uri="{FF2B5EF4-FFF2-40B4-BE49-F238E27FC236}">
                  <a16:creationId xmlns:a16="http://schemas.microsoft.com/office/drawing/2014/main" id="{5573CB7E-ADF0-42FB-848A-654D166C52D2}"/>
                </a:ext>
              </a:extLst>
            </p:cNvPr>
            <p:cNvSpPr txBox="1"/>
            <p:nvPr/>
          </p:nvSpPr>
          <p:spPr>
            <a:xfrm>
              <a:off x="2228633" y="6161845"/>
              <a:ext cx="19530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Não conforme Fraquezas ou Ameaças</a:t>
              </a:r>
            </a:p>
          </p:txBody>
        </p:sp>
      </p:grpSp>
      <p:graphicFrame>
        <p:nvGraphicFramePr>
          <p:cNvPr id="30" name="Tabela 29">
            <a:extLst>
              <a:ext uri="{FF2B5EF4-FFF2-40B4-BE49-F238E27FC236}">
                <a16:creationId xmlns:a16="http://schemas.microsoft.com/office/drawing/2014/main" id="{23F34AB2-BEFC-4659-BA1A-7A4AFF81E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93533"/>
              </p:ext>
            </p:extLst>
          </p:nvPr>
        </p:nvGraphicFramePr>
        <p:xfrm>
          <a:off x="166550" y="4465298"/>
          <a:ext cx="5796000" cy="793559"/>
        </p:xfrm>
        <a:graphic>
          <a:graphicData uri="http://schemas.openxmlformats.org/drawingml/2006/table">
            <a:tbl>
              <a:tblPr/>
              <a:tblGrid>
                <a:gridCol w="828000">
                  <a:extLst>
                    <a:ext uri="{9D8B030D-6E8A-4147-A177-3AD203B41FA5}">
                      <a16:colId xmlns:a16="http://schemas.microsoft.com/office/drawing/2014/main" val="216528064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29814685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970168599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0900200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7175337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52795689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657888480"/>
                    </a:ext>
                  </a:extLst>
                </a:gridCol>
              </a:tblGrid>
              <a:tr h="3494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ruim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Ruim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bom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preenchi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866756"/>
                  </a:ext>
                </a:extLst>
              </a:tr>
              <a:tr h="2220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78748"/>
                  </a:ext>
                </a:extLst>
              </a:tr>
              <a:tr h="222059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FREQUÊNCIA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782612"/>
                  </a:ext>
                </a:extLst>
              </a:tr>
            </a:tbl>
          </a:graphicData>
        </a:graphic>
      </p:graphicFrame>
      <p:graphicFrame>
        <p:nvGraphicFramePr>
          <p:cNvPr id="31" name="Tabela 30">
            <a:extLst>
              <a:ext uri="{FF2B5EF4-FFF2-40B4-BE49-F238E27FC236}">
                <a16:creationId xmlns:a16="http://schemas.microsoft.com/office/drawing/2014/main" id="{07708F4A-1ABF-4BED-B874-25BF1BBEEE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264792"/>
              </p:ext>
            </p:extLst>
          </p:nvPr>
        </p:nvGraphicFramePr>
        <p:xfrm>
          <a:off x="90350" y="5275100"/>
          <a:ext cx="5872200" cy="847725"/>
        </p:xfrm>
        <a:graphic>
          <a:graphicData uri="http://schemas.openxmlformats.org/drawingml/2006/table">
            <a:tbl>
              <a:tblPr/>
              <a:tblGrid>
                <a:gridCol w="5872200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Base: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| Margem de Erro: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6.3.</a:t>
                      </a:r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preenchi = Nunca preenchi documentos ou formulários: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94 entrevistados 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(não considerado para cálculo dos resultados).</a:t>
                      </a:r>
                    </a:p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 = Não sei/Não me lembro: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43 entrevistados 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(não considerados para cálculo dos indicadores).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Nota: Resultados apresentados em percentual (%).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</a:tbl>
          </a:graphicData>
        </a:graphic>
      </p:graphicFrame>
      <p:sp>
        <p:nvSpPr>
          <p:cNvPr id="32" name="CaixaDeTexto 31">
            <a:extLst>
              <a:ext uri="{FF2B5EF4-FFF2-40B4-BE49-F238E27FC236}">
                <a16:creationId xmlns:a16="http://schemas.microsoft.com/office/drawing/2014/main" id="{2D92713A-33CA-4A8A-A5EE-33AA730F506F}"/>
              </a:ext>
            </a:extLst>
          </p:cNvPr>
          <p:cNvSpPr txBox="1"/>
          <p:nvPr/>
        </p:nvSpPr>
        <p:spPr>
          <a:xfrm>
            <a:off x="557922" y="242563"/>
            <a:ext cx="4413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Canais de atendimento</a:t>
            </a:r>
          </a:p>
        </p:txBody>
      </p:sp>
      <p:sp>
        <p:nvSpPr>
          <p:cNvPr id="41" name="Seta para a Direita 134">
            <a:extLst>
              <a:ext uri="{FF2B5EF4-FFF2-40B4-BE49-F238E27FC236}">
                <a16:creationId xmlns:a16="http://schemas.microsoft.com/office/drawing/2014/main" id="{246A0FC1-85DE-40A5-8EA8-287D783EA929}"/>
              </a:ext>
            </a:extLst>
          </p:cNvPr>
          <p:cNvSpPr/>
          <p:nvPr/>
        </p:nvSpPr>
        <p:spPr>
          <a:xfrm>
            <a:off x="647318" y="1588162"/>
            <a:ext cx="1737764" cy="93766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Percepção</a:t>
            </a: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861C5C3F-CAF7-43E7-864C-AEAF32D04333}"/>
              </a:ext>
            </a:extLst>
          </p:cNvPr>
          <p:cNvSpPr/>
          <p:nvPr/>
        </p:nvSpPr>
        <p:spPr>
          <a:xfrm>
            <a:off x="2764708" y="2013026"/>
            <a:ext cx="1515600" cy="2700000"/>
          </a:xfrm>
          <a:prstGeom prst="rect">
            <a:avLst/>
          </a:prstGeom>
          <a:noFill/>
          <a:ln w="12700" cap="flat" cmpd="sng" algn="ctr">
            <a:solidFill>
              <a:srgbClr val="FFE699"/>
            </a:solidFill>
            <a:prstDash val="lgDash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t-BR" sz="1100">
              <a:solidFill>
                <a:srgbClr val="FF7C80"/>
              </a:solidFill>
            </a:endParaRPr>
          </a:p>
        </p:txBody>
      </p:sp>
      <p:pic>
        <p:nvPicPr>
          <p:cNvPr id="29" name="Gráfico 28" descr="Fala com preenchimento sólido">
            <a:extLst>
              <a:ext uri="{FF2B5EF4-FFF2-40B4-BE49-F238E27FC236}">
                <a16:creationId xmlns:a16="http://schemas.microsoft.com/office/drawing/2014/main" id="{C5FA6CBD-CE03-4421-9BF8-D2E55732D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55288" y="3547347"/>
            <a:ext cx="638645" cy="638645"/>
          </a:xfrm>
          <a:prstGeom prst="rect">
            <a:avLst/>
          </a:prstGeom>
        </p:spPr>
      </p:pic>
      <p:sp>
        <p:nvSpPr>
          <p:cNvPr id="27" name="Círculo Q8">
            <a:extLst>
              <a:ext uri="{FF2B5EF4-FFF2-40B4-BE49-F238E27FC236}">
                <a16:creationId xmlns:a16="http://schemas.microsoft.com/office/drawing/2014/main" id="{3B584BCD-2B43-4ADE-ABF3-B3777FE96B41}"/>
              </a:ext>
            </a:extLst>
          </p:cNvPr>
          <p:cNvSpPr/>
          <p:nvPr/>
        </p:nvSpPr>
        <p:spPr>
          <a:xfrm>
            <a:off x="3236355" y="1684753"/>
            <a:ext cx="687600" cy="640800"/>
          </a:xfrm>
          <a:prstGeom prst="ellipse">
            <a:avLst/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82,4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648A9732-425A-4A69-AC90-5EF0916D7ADD}"/>
              </a:ext>
            </a:extLst>
          </p:cNvPr>
          <p:cNvGrpSpPr/>
          <p:nvPr/>
        </p:nvGrpSpPr>
        <p:grpSpPr>
          <a:xfrm>
            <a:off x="6512411" y="1545300"/>
            <a:ext cx="2408399" cy="2376001"/>
            <a:chOff x="0" y="1"/>
            <a:chExt cx="2237239" cy="2543175"/>
          </a:xfrm>
        </p:grpSpPr>
        <p:pic>
          <p:nvPicPr>
            <p:cNvPr id="38" name="Imagem 37" descr="Free vector graphic: Silhouette, Man, Women'S - Free Image ...">
              <a:extLst>
                <a:ext uri="{FF2B5EF4-FFF2-40B4-BE49-F238E27FC236}">
                  <a16:creationId xmlns:a16="http://schemas.microsoft.com/office/drawing/2014/main" id="{AECFE4A6-AC7C-46AD-8E62-88DE27010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76"/>
            <a:stretch/>
          </p:blipFill>
          <p:spPr>
            <a:xfrm>
              <a:off x="381001" y="161925"/>
              <a:ext cx="628649" cy="2257426"/>
            </a:xfrm>
            <a:prstGeom prst="rect">
              <a:avLst/>
            </a:prstGeom>
          </p:spPr>
        </p:pic>
        <p:pic>
          <p:nvPicPr>
            <p:cNvPr id="40" name="Imagem 39" descr="Free vector graphic: Silhouette, Man, Women'S - Free Image ...">
              <a:extLst>
                <a:ext uri="{FF2B5EF4-FFF2-40B4-BE49-F238E27FC236}">
                  <a16:creationId xmlns:a16="http://schemas.microsoft.com/office/drawing/2014/main" id="{3F086BA6-91DC-41F1-A8B4-3AFCDC7DAD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duotone>
                <a:prstClr val="black"/>
                <a:srgbClr val="FF66CC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80"/>
            <a:stretch/>
          </p:blipFill>
          <p:spPr>
            <a:xfrm>
              <a:off x="1209675" y="190500"/>
              <a:ext cx="621046" cy="2257425"/>
            </a:xfrm>
            <a:prstGeom prst="rect">
              <a:avLst/>
            </a:prstGeom>
          </p:spPr>
        </p:pic>
        <p:graphicFrame>
          <p:nvGraphicFramePr>
            <p:cNvPr id="42" name="Gráfico 41">
              <a:extLst>
                <a:ext uri="{FF2B5EF4-FFF2-40B4-BE49-F238E27FC236}">
                  <a16:creationId xmlns:a16="http://schemas.microsoft.com/office/drawing/2014/main" id="{58C63796-8DAA-428C-BC00-0E8DF6B2E0F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60446044"/>
                </p:ext>
              </p:extLst>
            </p:nvPr>
          </p:nvGraphicFramePr>
          <p:xfrm>
            <a:off x="0" y="1"/>
            <a:ext cx="2237239" cy="25431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sp>
        <p:nvSpPr>
          <p:cNvPr id="35" name="Retângulo 34">
            <a:extLst>
              <a:ext uri="{FF2B5EF4-FFF2-40B4-BE49-F238E27FC236}">
                <a16:creationId xmlns:a16="http://schemas.microsoft.com/office/drawing/2014/main" id="{BEAE70EB-1029-44EC-927A-B9D557078CA9}"/>
              </a:ext>
            </a:extLst>
          </p:cNvPr>
          <p:cNvSpPr/>
          <p:nvPr/>
        </p:nvSpPr>
        <p:spPr>
          <a:xfrm>
            <a:off x="9084156" y="3698570"/>
            <a:ext cx="2841306" cy="216000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23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ela 28">
            <a:extLst>
              <a:ext uri="{FF2B5EF4-FFF2-40B4-BE49-F238E27FC236}">
                <a16:creationId xmlns:a16="http://schemas.microsoft.com/office/drawing/2014/main" id="{8D0F64AF-774D-4CC7-BC56-3EF8DC609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450529"/>
              </p:ext>
            </p:extLst>
          </p:nvPr>
        </p:nvGraphicFramePr>
        <p:xfrm>
          <a:off x="9087514" y="3272005"/>
          <a:ext cx="2851200" cy="648000"/>
        </p:xfrm>
        <a:graphic>
          <a:graphicData uri="http://schemas.openxmlformats.org/drawingml/2006/table">
            <a:tbl>
              <a:tblPr/>
              <a:tblGrid>
                <a:gridCol w="1425600">
                  <a:extLst>
                    <a:ext uri="{9D8B030D-6E8A-4147-A177-3AD203B41FA5}">
                      <a16:colId xmlns:a16="http://schemas.microsoft.com/office/drawing/2014/main" val="462553042"/>
                    </a:ext>
                  </a:extLst>
                </a:gridCol>
                <a:gridCol w="1425600">
                  <a:extLst>
                    <a:ext uri="{9D8B030D-6E8A-4147-A177-3AD203B41FA5}">
                      <a16:colId xmlns:a16="http://schemas.microsoft.com/office/drawing/2014/main" val="151417530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 de Plano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580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Saúde + Odonto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93,9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5272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Saúde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92,2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041999"/>
                  </a:ext>
                </a:extLst>
              </a:tr>
            </a:tbl>
          </a:graphicData>
        </a:graphic>
      </p:graphicFrame>
      <p:graphicFrame>
        <p:nvGraphicFramePr>
          <p:cNvPr id="36" name="Gráfico 35">
            <a:extLst>
              <a:ext uri="{FF2B5EF4-FFF2-40B4-BE49-F238E27FC236}">
                <a16:creationId xmlns:a16="http://schemas.microsoft.com/office/drawing/2014/main" id="{59F961E5-0240-483B-8BA6-3FEFC60BDA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511637"/>
              </p:ext>
            </p:extLst>
          </p:nvPr>
        </p:nvGraphicFramePr>
        <p:xfrm>
          <a:off x="32815" y="1850277"/>
          <a:ext cx="4482000" cy="334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161850" y="1085204"/>
            <a:ext cx="3894737" cy="31718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9 - Como você avalia seu plano de saúde?</a:t>
            </a:r>
          </a:p>
        </p:txBody>
      </p:sp>
      <p:graphicFrame>
        <p:nvGraphicFramePr>
          <p:cNvPr id="28" name="Tabela 27">
            <a:extLst>
              <a:ext uri="{FF2B5EF4-FFF2-40B4-BE49-F238E27FC236}">
                <a16:creationId xmlns:a16="http://schemas.microsoft.com/office/drawing/2014/main" id="{5D21F8EB-382E-4903-9523-5EFBF52A3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201729"/>
              </p:ext>
            </p:extLst>
          </p:nvPr>
        </p:nvGraphicFramePr>
        <p:xfrm>
          <a:off x="9086877" y="1622695"/>
          <a:ext cx="2848466" cy="1512000"/>
        </p:xfrm>
        <a:graphic>
          <a:graphicData uri="http://schemas.openxmlformats.org/drawingml/2006/table">
            <a:tbl>
              <a:tblPr/>
              <a:tblGrid>
                <a:gridCol w="1424233">
                  <a:extLst>
                    <a:ext uri="{9D8B030D-6E8A-4147-A177-3AD203B41FA5}">
                      <a16:colId xmlns:a16="http://schemas.microsoft.com/office/drawing/2014/main" val="3399568873"/>
                    </a:ext>
                  </a:extLst>
                </a:gridCol>
                <a:gridCol w="1424233">
                  <a:extLst>
                    <a:ext uri="{9D8B030D-6E8A-4147-A177-3AD203B41FA5}">
                      <a16:colId xmlns:a16="http://schemas.microsoft.com/office/drawing/2014/main" val="194903952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T2B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0574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17308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08656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288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26983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673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464123"/>
                  </a:ext>
                </a:extLst>
              </a:tr>
            </a:tbl>
          </a:graphicData>
        </a:graphic>
      </p:graphicFrame>
      <p:sp>
        <p:nvSpPr>
          <p:cNvPr id="25" name="Retângulo 24">
            <a:extLst>
              <a:ext uri="{FF2B5EF4-FFF2-40B4-BE49-F238E27FC236}">
                <a16:creationId xmlns:a16="http://schemas.microsoft.com/office/drawing/2014/main" id="{E291C137-2DBB-4846-9211-C4AA86A69A8A}"/>
              </a:ext>
            </a:extLst>
          </p:cNvPr>
          <p:cNvSpPr/>
          <p:nvPr/>
        </p:nvSpPr>
        <p:spPr>
          <a:xfrm>
            <a:off x="5550073" y="4170888"/>
            <a:ext cx="6377391" cy="2380293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Sobre a avaliação do plano de saúde,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93,5%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dos entrevistados avaliaram positivamente, classificando este atributo 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Excelência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Destaque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positivo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para o baixíssimo índice de insatisfeitos, que não ultrapassou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0,5%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é importante ressaltar que a opção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Muito Ruim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não foi mencionada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Observamos ainda que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 não satisfação esta concentrada na neutralidade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(Regular 6,2%).</a:t>
            </a:r>
            <a:endParaRPr lang="pt-BR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pt-BR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Analisado por gênero, se destaca o público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Masculino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96,2%,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ambos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dentro da margem de erro e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Excelência.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Apesar de todas as faixas etárias classificarem em patamar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Excelência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se destaca 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público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18 a 20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Mais de 60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100,0%.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Por tipo de plano, temos um empate técnico entre os perfis</a:t>
            </a:r>
          </a:p>
        </p:txBody>
      </p:sp>
      <p:grpSp>
        <p:nvGrpSpPr>
          <p:cNvPr id="39" name="Agrupar 38">
            <a:extLst>
              <a:ext uri="{FF2B5EF4-FFF2-40B4-BE49-F238E27FC236}">
                <a16:creationId xmlns:a16="http://schemas.microsoft.com/office/drawing/2014/main" id="{1A60F7D5-3E9A-4337-BBED-A36CD5AACEB6}"/>
              </a:ext>
            </a:extLst>
          </p:cNvPr>
          <p:cNvGrpSpPr/>
          <p:nvPr/>
        </p:nvGrpSpPr>
        <p:grpSpPr>
          <a:xfrm>
            <a:off x="72571" y="6121006"/>
            <a:ext cx="4024269" cy="637044"/>
            <a:chOff x="157406" y="5740245"/>
            <a:chExt cx="4024269" cy="637044"/>
          </a:xfrm>
        </p:grpSpPr>
        <p:sp>
          <p:nvSpPr>
            <p:cNvPr id="49" name="Retângulo: Cantos Arredondados 48">
              <a:extLst>
                <a:ext uri="{FF2B5EF4-FFF2-40B4-BE49-F238E27FC236}">
                  <a16:creationId xmlns:a16="http://schemas.microsoft.com/office/drawing/2014/main" id="{1A190363-85F9-486D-9227-BED552D16273}"/>
                </a:ext>
              </a:extLst>
            </p:cNvPr>
            <p:cNvSpPr/>
            <p:nvPr/>
          </p:nvSpPr>
          <p:spPr>
            <a:xfrm>
              <a:off x="180975" y="5740245"/>
              <a:ext cx="3798597" cy="63704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0" name="Retângulo Arredondado 81">
              <a:extLst>
                <a:ext uri="{FF2B5EF4-FFF2-40B4-BE49-F238E27FC236}">
                  <a16:creationId xmlns:a16="http://schemas.microsoft.com/office/drawing/2014/main" id="{4684EB03-EDB6-4524-8653-71F0A90B4740}"/>
                </a:ext>
              </a:extLst>
            </p:cNvPr>
            <p:cNvSpPr/>
            <p:nvPr/>
          </p:nvSpPr>
          <p:spPr>
            <a:xfrm>
              <a:off x="246685" y="5992517"/>
              <a:ext cx="720000" cy="177903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90 a 100</a:t>
              </a:r>
            </a:p>
          </p:txBody>
        </p:sp>
        <p:sp>
          <p:nvSpPr>
            <p:cNvPr id="52" name="Retângulo Arredondado 82">
              <a:extLst>
                <a:ext uri="{FF2B5EF4-FFF2-40B4-BE49-F238E27FC236}">
                  <a16:creationId xmlns:a16="http://schemas.microsoft.com/office/drawing/2014/main" id="{9FAC1F5A-1BC4-46EC-836D-3C817DC70866}"/>
                </a:ext>
              </a:extLst>
            </p:cNvPr>
            <p:cNvSpPr/>
            <p:nvPr/>
          </p:nvSpPr>
          <p:spPr>
            <a:xfrm>
              <a:off x="1079602" y="5985083"/>
              <a:ext cx="720000" cy="18941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80 a 89</a:t>
              </a:r>
            </a:p>
          </p:txBody>
        </p:sp>
        <p:sp>
          <p:nvSpPr>
            <p:cNvPr id="53" name="Retângulo Arredondado 84">
              <a:extLst>
                <a:ext uri="{FF2B5EF4-FFF2-40B4-BE49-F238E27FC236}">
                  <a16:creationId xmlns:a16="http://schemas.microsoft.com/office/drawing/2014/main" id="{DCE2AAE0-DBE0-4232-B3D9-41709284C52B}"/>
                </a:ext>
              </a:extLst>
            </p:cNvPr>
            <p:cNvSpPr/>
            <p:nvPr/>
          </p:nvSpPr>
          <p:spPr>
            <a:xfrm>
              <a:off x="2297710" y="5992517"/>
              <a:ext cx="720000" cy="177903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800" b="1" dirty="0"/>
                <a:t>0 a 79</a:t>
              </a:r>
            </a:p>
          </p:txBody>
        </p:sp>
        <p:sp>
          <p:nvSpPr>
            <p:cNvPr id="55" name="CaixaDeTexto 54">
              <a:extLst>
                <a:ext uri="{FF2B5EF4-FFF2-40B4-BE49-F238E27FC236}">
                  <a16:creationId xmlns:a16="http://schemas.microsoft.com/office/drawing/2014/main" id="{17ACCD6A-7692-4C34-B1B9-A76D4DCECE65}"/>
                </a:ext>
              </a:extLst>
            </p:cNvPr>
            <p:cNvSpPr txBox="1"/>
            <p:nvPr/>
          </p:nvSpPr>
          <p:spPr>
            <a:xfrm>
              <a:off x="187886" y="5740245"/>
              <a:ext cx="8451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000" b="1" u="sng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 Satisfação</a:t>
              </a:r>
            </a:p>
          </p:txBody>
        </p:sp>
        <p:sp>
          <p:nvSpPr>
            <p:cNvPr id="56" name="CaixaDeTexto 55">
              <a:extLst>
                <a:ext uri="{FF2B5EF4-FFF2-40B4-BE49-F238E27FC236}">
                  <a16:creationId xmlns:a16="http://schemas.microsoft.com/office/drawing/2014/main" id="{136E2BF8-E968-46FC-AEE0-0A6BCF4C8331}"/>
                </a:ext>
              </a:extLst>
            </p:cNvPr>
            <p:cNvSpPr txBox="1"/>
            <p:nvPr/>
          </p:nvSpPr>
          <p:spPr>
            <a:xfrm>
              <a:off x="157406" y="6161845"/>
              <a:ext cx="9428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Excelente / Forças</a:t>
              </a:r>
            </a:p>
          </p:txBody>
        </p:sp>
        <p:sp>
          <p:nvSpPr>
            <p:cNvPr id="57" name="CaixaDeTexto 56">
              <a:extLst>
                <a:ext uri="{FF2B5EF4-FFF2-40B4-BE49-F238E27FC236}">
                  <a16:creationId xmlns:a16="http://schemas.microsoft.com/office/drawing/2014/main" id="{AA64FCAA-CD0F-4ACC-BA03-B6E1B8220CCA}"/>
                </a:ext>
              </a:extLst>
            </p:cNvPr>
            <p:cNvSpPr txBox="1"/>
            <p:nvPr/>
          </p:nvSpPr>
          <p:spPr>
            <a:xfrm>
              <a:off x="990227" y="6161845"/>
              <a:ext cx="13163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Conforme / Oportunidades</a:t>
              </a:r>
            </a:p>
          </p:txBody>
        </p:sp>
        <p:sp>
          <p:nvSpPr>
            <p:cNvPr id="58" name="CaixaDeTexto 57">
              <a:extLst>
                <a:ext uri="{FF2B5EF4-FFF2-40B4-BE49-F238E27FC236}">
                  <a16:creationId xmlns:a16="http://schemas.microsoft.com/office/drawing/2014/main" id="{9699A9B0-E9D0-45E6-BC9C-D0C022004F1A}"/>
                </a:ext>
              </a:extLst>
            </p:cNvPr>
            <p:cNvSpPr txBox="1"/>
            <p:nvPr/>
          </p:nvSpPr>
          <p:spPr>
            <a:xfrm>
              <a:off x="2228633" y="6161845"/>
              <a:ext cx="195304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Não conforme Fraquezas ou Ameaças</a:t>
              </a:r>
            </a:p>
          </p:txBody>
        </p:sp>
      </p:grpSp>
      <p:sp>
        <p:nvSpPr>
          <p:cNvPr id="46" name="Círculo Q9">
            <a:extLst>
              <a:ext uri="{FF2B5EF4-FFF2-40B4-BE49-F238E27FC236}">
                <a16:creationId xmlns:a16="http://schemas.microsoft.com/office/drawing/2014/main" id="{BCC38BB4-61A5-4169-A1AD-C2691DC79B2A}"/>
              </a:ext>
            </a:extLst>
          </p:cNvPr>
          <p:cNvSpPr/>
          <p:nvPr/>
        </p:nvSpPr>
        <p:spPr>
          <a:xfrm>
            <a:off x="3173080" y="1570368"/>
            <a:ext cx="688935" cy="642313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bg1"/>
                </a:solidFill>
                <a:latin typeface="Calibri"/>
                <a:cs typeface="Calibri"/>
              </a:rPr>
              <a:t>93,5</a:t>
            </a:r>
            <a:endParaRPr lang="pt-BR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30" name="Tabela 29">
            <a:extLst>
              <a:ext uri="{FF2B5EF4-FFF2-40B4-BE49-F238E27FC236}">
                <a16:creationId xmlns:a16="http://schemas.microsoft.com/office/drawing/2014/main" id="{583D8AA2-6A21-4156-83F0-5F979CA05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932723"/>
              </p:ext>
            </p:extLst>
          </p:nvPr>
        </p:nvGraphicFramePr>
        <p:xfrm>
          <a:off x="198489" y="4539799"/>
          <a:ext cx="4968000" cy="793559"/>
        </p:xfrm>
        <a:graphic>
          <a:graphicData uri="http://schemas.openxmlformats.org/drawingml/2006/table">
            <a:tbl>
              <a:tblPr/>
              <a:tblGrid>
                <a:gridCol w="828000">
                  <a:extLst>
                    <a:ext uri="{9D8B030D-6E8A-4147-A177-3AD203B41FA5}">
                      <a16:colId xmlns:a16="http://schemas.microsoft.com/office/drawing/2014/main" val="216528064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29814685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970168599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00900200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7175337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527956893"/>
                    </a:ext>
                  </a:extLst>
                </a:gridCol>
              </a:tblGrid>
              <a:tr h="3494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ruim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Ruim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Muito bom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866756"/>
                  </a:ext>
                </a:extLst>
              </a:tr>
              <a:tr h="2220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78748"/>
                  </a:ext>
                </a:extLst>
              </a:tr>
              <a:tr h="222059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FREQUÊNCIA</a:t>
                      </a:r>
                      <a:endParaRPr lang="pt-BR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782612"/>
                  </a:ext>
                </a:extLst>
              </a:tr>
            </a:tbl>
          </a:graphicData>
        </a:graphic>
      </p:graphicFrame>
      <p:sp>
        <p:nvSpPr>
          <p:cNvPr id="31" name="Retângulo 30">
            <a:extLst>
              <a:ext uri="{FF2B5EF4-FFF2-40B4-BE49-F238E27FC236}">
                <a16:creationId xmlns:a16="http://schemas.microsoft.com/office/drawing/2014/main" id="{ABD32C39-A637-4EA4-B800-BF2A7812EFAC}"/>
              </a:ext>
            </a:extLst>
          </p:cNvPr>
          <p:cNvSpPr/>
          <p:nvPr/>
        </p:nvSpPr>
        <p:spPr>
          <a:xfrm>
            <a:off x="2684210" y="1956309"/>
            <a:ext cx="1640518" cy="2890930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4" name="Tabela 33">
            <a:extLst>
              <a:ext uri="{FF2B5EF4-FFF2-40B4-BE49-F238E27FC236}">
                <a16:creationId xmlns:a16="http://schemas.microsoft.com/office/drawing/2014/main" id="{AC751743-BBBE-412A-A49B-96D84535F6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849804"/>
              </p:ext>
            </p:extLst>
          </p:nvPr>
        </p:nvGraphicFramePr>
        <p:xfrm>
          <a:off x="191979" y="5275897"/>
          <a:ext cx="5166302" cy="666750"/>
        </p:xfrm>
        <a:graphic>
          <a:graphicData uri="http://schemas.openxmlformats.org/drawingml/2006/table">
            <a:tbl>
              <a:tblPr/>
              <a:tblGrid>
                <a:gridCol w="5166302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</a:tblGrid>
              <a:tr h="134027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Base: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| Margem de Erro: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5.0.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 = Não sei/Não tenho como avaliar: 6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entrevistados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(não considerados para cálculo dos indicadores).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Nota¹: Resultados apresentados em percentual (%).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</a:tbl>
          </a:graphicData>
        </a:graphic>
      </p:graphicFrame>
      <p:sp>
        <p:nvSpPr>
          <p:cNvPr id="32" name="CaixaDeTexto 31">
            <a:extLst>
              <a:ext uri="{FF2B5EF4-FFF2-40B4-BE49-F238E27FC236}">
                <a16:creationId xmlns:a16="http://schemas.microsoft.com/office/drawing/2014/main" id="{B9B6F9F6-686C-4C3C-AE33-D298A74DBA8A}"/>
              </a:ext>
            </a:extLst>
          </p:cNvPr>
          <p:cNvSpPr txBox="1"/>
          <p:nvPr/>
        </p:nvSpPr>
        <p:spPr>
          <a:xfrm>
            <a:off x="557922" y="242563"/>
            <a:ext cx="4413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Avaliação geral</a:t>
            </a:r>
          </a:p>
        </p:txBody>
      </p:sp>
      <p:sp>
        <p:nvSpPr>
          <p:cNvPr id="42" name="Seta para a Direita 134">
            <a:extLst>
              <a:ext uri="{FF2B5EF4-FFF2-40B4-BE49-F238E27FC236}">
                <a16:creationId xmlns:a16="http://schemas.microsoft.com/office/drawing/2014/main" id="{39EA5489-99FA-4957-86EC-6EBB3C5D0623}"/>
              </a:ext>
            </a:extLst>
          </p:cNvPr>
          <p:cNvSpPr/>
          <p:nvPr/>
        </p:nvSpPr>
        <p:spPr>
          <a:xfrm>
            <a:off x="647318" y="1535154"/>
            <a:ext cx="1737764" cy="937664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Percepção</a:t>
            </a:r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CEF5F64E-1253-4E03-A9E1-9F7B6CB805FB}"/>
              </a:ext>
            </a:extLst>
          </p:cNvPr>
          <p:cNvSpPr/>
          <p:nvPr/>
        </p:nvSpPr>
        <p:spPr>
          <a:xfrm>
            <a:off x="9086877" y="1835160"/>
            <a:ext cx="2808000" cy="242298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8A469C04-FE97-442E-A4CA-E273FEF85331}"/>
              </a:ext>
            </a:extLst>
          </p:cNvPr>
          <p:cNvSpPr/>
          <p:nvPr/>
        </p:nvSpPr>
        <p:spPr>
          <a:xfrm>
            <a:off x="9100129" y="2928001"/>
            <a:ext cx="2808000" cy="216000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7" name="Gráfico 26" descr="Fala com preenchimento sólido">
            <a:extLst>
              <a:ext uri="{FF2B5EF4-FFF2-40B4-BE49-F238E27FC236}">
                <a16:creationId xmlns:a16="http://schemas.microsoft.com/office/drawing/2014/main" id="{32960C03-08EA-480D-91C0-22F724763B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88989" y="3765987"/>
            <a:ext cx="638645" cy="638645"/>
          </a:xfrm>
          <a:prstGeom prst="rect">
            <a:avLst/>
          </a:prstGeom>
        </p:spPr>
      </p:pic>
      <p:grpSp>
        <p:nvGrpSpPr>
          <p:cNvPr id="37" name="Agrupar 36">
            <a:extLst>
              <a:ext uri="{FF2B5EF4-FFF2-40B4-BE49-F238E27FC236}">
                <a16:creationId xmlns:a16="http://schemas.microsoft.com/office/drawing/2014/main" id="{77FD3FE7-A7CE-4452-9B3F-445E46364F24}"/>
              </a:ext>
            </a:extLst>
          </p:cNvPr>
          <p:cNvGrpSpPr/>
          <p:nvPr/>
        </p:nvGrpSpPr>
        <p:grpSpPr>
          <a:xfrm>
            <a:off x="6214540" y="1642534"/>
            <a:ext cx="2408399" cy="2376001"/>
            <a:chOff x="0" y="0"/>
            <a:chExt cx="2237239" cy="2543175"/>
          </a:xfrm>
        </p:grpSpPr>
        <p:pic>
          <p:nvPicPr>
            <p:cNvPr id="40" name="Imagem 39" descr="Free vector graphic: Silhouette, Man, Women'S - Free Image ...">
              <a:extLst>
                <a:ext uri="{FF2B5EF4-FFF2-40B4-BE49-F238E27FC236}">
                  <a16:creationId xmlns:a16="http://schemas.microsoft.com/office/drawing/2014/main" id="{1D7FE2C7-68BE-4CC3-B432-6A7CEF9C8B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76"/>
            <a:stretch/>
          </p:blipFill>
          <p:spPr>
            <a:xfrm>
              <a:off x="381001" y="161925"/>
              <a:ext cx="628649" cy="2257426"/>
            </a:xfrm>
            <a:prstGeom prst="rect">
              <a:avLst/>
            </a:prstGeom>
          </p:spPr>
        </p:pic>
        <p:pic>
          <p:nvPicPr>
            <p:cNvPr id="44" name="Imagem 43" descr="Free vector graphic: Silhouette, Man, Women'S - Free Image ...">
              <a:extLst>
                <a:ext uri="{FF2B5EF4-FFF2-40B4-BE49-F238E27FC236}">
                  <a16:creationId xmlns:a16="http://schemas.microsoft.com/office/drawing/2014/main" id="{51AA0A2E-85F9-42F2-A467-A9F09CD486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duotone>
                <a:prstClr val="black"/>
                <a:srgbClr val="FF66CC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80"/>
            <a:stretch/>
          </p:blipFill>
          <p:spPr>
            <a:xfrm>
              <a:off x="1209675" y="190500"/>
              <a:ext cx="621046" cy="2257425"/>
            </a:xfrm>
            <a:prstGeom prst="rect">
              <a:avLst/>
            </a:prstGeom>
          </p:spPr>
        </p:pic>
        <p:graphicFrame>
          <p:nvGraphicFramePr>
            <p:cNvPr id="45" name="Gráfico 44">
              <a:extLst>
                <a:ext uri="{FF2B5EF4-FFF2-40B4-BE49-F238E27FC236}">
                  <a16:creationId xmlns:a16="http://schemas.microsoft.com/office/drawing/2014/main" id="{B35764E4-EA90-4C08-A1C3-57AFBE54AFDE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2237239" cy="25431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2334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ela 18">
            <a:extLst>
              <a:ext uri="{FF2B5EF4-FFF2-40B4-BE49-F238E27FC236}">
                <a16:creationId xmlns:a16="http://schemas.microsoft.com/office/drawing/2014/main" id="{F12B5DEA-5B22-4EB3-86F0-192C96E45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183335"/>
              </p:ext>
            </p:extLst>
          </p:nvPr>
        </p:nvGraphicFramePr>
        <p:xfrm>
          <a:off x="5601274" y="4136175"/>
          <a:ext cx="6395892" cy="794385"/>
        </p:xfrm>
        <a:graphic>
          <a:graphicData uri="http://schemas.openxmlformats.org/drawingml/2006/table">
            <a:tbl>
              <a:tblPr/>
              <a:tblGrid>
                <a:gridCol w="1065982">
                  <a:extLst>
                    <a:ext uri="{9D8B030D-6E8A-4147-A177-3AD203B41FA5}">
                      <a16:colId xmlns:a16="http://schemas.microsoft.com/office/drawing/2014/main" val="2913095794"/>
                    </a:ext>
                  </a:extLst>
                </a:gridCol>
                <a:gridCol w="1065982">
                  <a:extLst>
                    <a:ext uri="{9D8B030D-6E8A-4147-A177-3AD203B41FA5}">
                      <a16:colId xmlns:a16="http://schemas.microsoft.com/office/drawing/2014/main" val="2933086072"/>
                    </a:ext>
                  </a:extLst>
                </a:gridCol>
                <a:gridCol w="1065982">
                  <a:extLst>
                    <a:ext uri="{9D8B030D-6E8A-4147-A177-3AD203B41FA5}">
                      <a16:colId xmlns:a16="http://schemas.microsoft.com/office/drawing/2014/main" val="1035426875"/>
                    </a:ext>
                  </a:extLst>
                </a:gridCol>
                <a:gridCol w="1065982">
                  <a:extLst>
                    <a:ext uri="{9D8B030D-6E8A-4147-A177-3AD203B41FA5}">
                      <a16:colId xmlns:a16="http://schemas.microsoft.com/office/drawing/2014/main" val="2633607981"/>
                    </a:ext>
                  </a:extLst>
                </a:gridCol>
                <a:gridCol w="1065982">
                  <a:extLst>
                    <a:ext uri="{9D8B030D-6E8A-4147-A177-3AD203B41FA5}">
                      <a16:colId xmlns:a16="http://schemas.microsoft.com/office/drawing/2014/main" val="1696756058"/>
                    </a:ext>
                  </a:extLst>
                </a:gridCol>
                <a:gridCol w="1065982">
                  <a:extLst>
                    <a:ext uri="{9D8B030D-6E8A-4147-A177-3AD203B41FA5}">
                      <a16:colId xmlns:a16="http://schemas.microsoft.com/office/drawing/2014/main" val="185735664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Tipo de Plano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</a:t>
                      </a:r>
                      <a:b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Recomendaria com ressalvas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Indiferente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Definitivamente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564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Saúde + Odonto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60,9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53141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Saúde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58,9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25,6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035812"/>
                  </a:ext>
                </a:extLst>
              </a:tr>
            </a:tbl>
          </a:graphicData>
        </a:graphic>
      </p:graphicFrame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E1189237-BFF7-4D9A-878C-FE870B5F70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3597218"/>
              </p:ext>
            </p:extLst>
          </p:nvPr>
        </p:nvGraphicFramePr>
        <p:xfrm>
          <a:off x="-220546" y="1622229"/>
          <a:ext cx="4881600" cy="29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106703" y="1068645"/>
            <a:ext cx="10453538" cy="31718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r>
              <a:rPr lang="pt-BR" sz="1400" b="1" dirty="0">
                <a:solidFill>
                  <a:schemeClr val="bg2">
                    <a:lumMod val="25000"/>
                  </a:schemeClr>
                </a:solidFill>
              </a:rPr>
              <a:t>10 - Você recomendaria o seu plano de saúde para amigos ou familiares?</a:t>
            </a:r>
          </a:p>
        </p:txBody>
      </p:sp>
      <p:graphicFrame>
        <p:nvGraphicFramePr>
          <p:cNvPr id="34" name="Tabela 33">
            <a:extLst>
              <a:ext uri="{FF2B5EF4-FFF2-40B4-BE49-F238E27FC236}">
                <a16:creationId xmlns:a16="http://schemas.microsoft.com/office/drawing/2014/main" id="{14FB2ED9-16FA-46B8-B1C4-F95BFCCE1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181584"/>
              </p:ext>
            </p:extLst>
          </p:nvPr>
        </p:nvGraphicFramePr>
        <p:xfrm>
          <a:off x="5600700" y="1322927"/>
          <a:ext cx="6395892" cy="2619375"/>
        </p:xfrm>
        <a:graphic>
          <a:graphicData uri="http://schemas.openxmlformats.org/drawingml/2006/table">
            <a:tbl>
              <a:tblPr/>
              <a:tblGrid>
                <a:gridCol w="1065982">
                  <a:extLst>
                    <a:ext uri="{9D8B030D-6E8A-4147-A177-3AD203B41FA5}">
                      <a16:colId xmlns:a16="http://schemas.microsoft.com/office/drawing/2014/main" val="4043476719"/>
                    </a:ext>
                  </a:extLst>
                </a:gridCol>
                <a:gridCol w="1065982">
                  <a:extLst>
                    <a:ext uri="{9D8B030D-6E8A-4147-A177-3AD203B41FA5}">
                      <a16:colId xmlns:a16="http://schemas.microsoft.com/office/drawing/2014/main" val="887322865"/>
                    </a:ext>
                  </a:extLst>
                </a:gridCol>
                <a:gridCol w="1065982">
                  <a:extLst>
                    <a:ext uri="{9D8B030D-6E8A-4147-A177-3AD203B41FA5}">
                      <a16:colId xmlns:a16="http://schemas.microsoft.com/office/drawing/2014/main" val="3049385244"/>
                    </a:ext>
                  </a:extLst>
                </a:gridCol>
                <a:gridCol w="1065982">
                  <a:extLst>
                    <a:ext uri="{9D8B030D-6E8A-4147-A177-3AD203B41FA5}">
                      <a16:colId xmlns:a16="http://schemas.microsoft.com/office/drawing/2014/main" val="3504795122"/>
                    </a:ext>
                  </a:extLst>
                </a:gridCol>
                <a:gridCol w="1065982">
                  <a:extLst>
                    <a:ext uri="{9D8B030D-6E8A-4147-A177-3AD203B41FA5}">
                      <a16:colId xmlns:a16="http://schemas.microsoft.com/office/drawing/2014/main" val="4252080179"/>
                    </a:ext>
                  </a:extLst>
                </a:gridCol>
                <a:gridCol w="1065982">
                  <a:extLst>
                    <a:ext uri="{9D8B030D-6E8A-4147-A177-3AD203B41FA5}">
                      <a16:colId xmlns:a16="http://schemas.microsoft.com/office/drawing/2014/main" val="243179624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GÊNERO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</a:t>
                      </a:r>
                      <a:b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Recomendaria com ressalvas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Indiferente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Definitivamente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202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Feminino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3991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8,8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56,4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31,5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443621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4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7057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FAIXA ETÁRIA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</a:t>
                      </a:r>
                      <a:b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Recomendaria com ressalvas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Indiferente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Definitivamente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7357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18 a 20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08538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21 a 30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48,5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32,4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297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31 a 40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58,3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8407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41 a 50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50,6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50393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 51 a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76,6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3533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Mais de 60 anos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81,6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65186"/>
                  </a:ext>
                </a:extLst>
              </a:tr>
            </a:tbl>
          </a:graphicData>
        </a:graphic>
      </p:graphicFrame>
      <p:sp>
        <p:nvSpPr>
          <p:cNvPr id="23" name="Retângulo 22">
            <a:extLst>
              <a:ext uri="{FF2B5EF4-FFF2-40B4-BE49-F238E27FC236}">
                <a16:creationId xmlns:a16="http://schemas.microsoft.com/office/drawing/2014/main" id="{719975D9-3048-4D02-B2B5-F6C649634F6F}"/>
              </a:ext>
            </a:extLst>
          </p:cNvPr>
          <p:cNvSpPr/>
          <p:nvPr/>
        </p:nvSpPr>
        <p:spPr>
          <a:xfrm>
            <a:off x="72571" y="5411700"/>
            <a:ext cx="12045600" cy="1280066"/>
          </a:xfrm>
          <a:prstGeom prst="rect">
            <a:avLst/>
          </a:prstGeom>
          <a:solidFill>
            <a:srgbClr val="F9F9F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0" tIns="36000" rIns="180000" bIns="37806" rtlCol="0" anchor="ctr"/>
          <a:lstStyle/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Sobre a recomendação do plano de saúde,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87,2%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dos entrevistados recomendariam o plano, citando então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Recomendaria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Definitivamente recomendaria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Ponto de atenção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ao viés de baixa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33,6pp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entre as opções positivas, indicando probabilidade de migração de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Recomendaria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para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Neutralidade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Ponto Positivo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para o fato de que apenas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1,6% Não Recomendariam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o plano.</a:t>
            </a:r>
          </a:p>
          <a:p>
            <a:pPr algn="just"/>
            <a:endParaRPr lang="pt-BR" sz="4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Por perfil, o público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Masculino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são os que mais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citaram as menções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Positivas,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87,8%,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por faixa etária quem se destaca são os respondentes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 18 a 20 anos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e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Mais de 60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100,0%.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Já os beneficiários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 21 a 30 anos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são os que mais citaram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Recomendaria com ressalvas,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representando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19,1%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Por tipo de plano, os que mais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citaram as menções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Positivas, 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são os beneficiários do plano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Saúde + Odonto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, com </a:t>
            </a:r>
            <a:r>
              <a:rPr lang="pt-B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88,1%</a:t>
            </a:r>
            <a:r>
              <a:rPr lang="pt-B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</a:t>
            </a: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62C16914-A76E-4AE1-9C8B-D3685CFD95B5}"/>
              </a:ext>
            </a:extLst>
          </p:cNvPr>
          <p:cNvSpPr/>
          <p:nvPr/>
        </p:nvSpPr>
        <p:spPr>
          <a:xfrm>
            <a:off x="9869600" y="1905001"/>
            <a:ext cx="2102406" cy="209999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6110160C-FEDC-457F-B595-CB644382D4D4}"/>
              </a:ext>
            </a:extLst>
          </p:cNvPr>
          <p:cNvSpPr/>
          <p:nvPr/>
        </p:nvSpPr>
        <p:spPr>
          <a:xfrm>
            <a:off x="7758120" y="2893393"/>
            <a:ext cx="1052109" cy="209999"/>
          </a:xfrm>
          <a:prstGeom prst="rect">
            <a:avLst/>
          </a:prstGeom>
          <a:noFill/>
          <a:ln w="19050" cap="rnd">
            <a:solidFill>
              <a:srgbClr val="FF7C8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24" name="Tabela 23">
            <a:extLst>
              <a:ext uri="{FF2B5EF4-FFF2-40B4-BE49-F238E27FC236}">
                <a16:creationId xmlns:a16="http://schemas.microsoft.com/office/drawing/2014/main" id="{9997F595-C252-4F0B-9E50-DF9F228F8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186674"/>
              </p:ext>
            </p:extLst>
          </p:nvPr>
        </p:nvGraphicFramePr>
        <p:xfrm>
          <a:off x="72571" y="4067518"/>
          <a:ext cx="5148000" cy="793559"/>
        </p:xfrm>
        <a:graphic>
          <a:graphicData uri="http://schemas.openxmlformats.org/drawingml/2006/table">
            <a:tbl>
              <a:tblPr/>
              <a:tblGrid>
                <a:gridCol w="936000">
                  <a:extLst>
                    <a:ext uri="{9D8B030D-6E8A-4147-A177-3AD203B41FA5}">
                      <a16:colId xmlns:a16="http://schemas.microsoft.com/office/drawing/2014/main" val="2165280647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298146854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97016859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009002003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7175337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527956893"/>
                    </a:ext>
                  </a:extLst>
                </a:gridCol>
              </a:tblGrid>
              <a:tr h="3494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recomendaria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Recomendaria com ressalvas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Indiferente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Recomendaria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Definitivamente recomendaria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sei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866756"/>
                  </a:ext>
                </a:extLst>
              </a:tr>
              <a:tr h="2220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678748"/>
                  </a:ext>
                </a:extLst>
              </a:tr>
              <a:tr h="222059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800" b="1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FREQUÊNCIA</a:t>
                      </a:r>
                      <a:endParaRPr lang="pt-BR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782612"/>
                  </a:ext>
                </a:extLst>
              </a:tr>
            </a:tbl>
          </a:graphicData>
        </a:graphic>
      </p:graphicFrame>
      <p:graphicFrame>
        <p:nvGraphicFramePr>
          <p:cNvPr id="29" name="Tabela 28">
            <a:extLst>
              <a:ext uri="{FF2B5EF4-FFF2-40B4-BE49-F238E27FC236}">
                <a16:creationId xmlns:a16="http://schemas.microsoft.com/office/drawing/2014/main" id="{59329DEC-AB6C-4AFC-B5BD-E4D0879475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213108"/>
              </p:ext>
            </p:extLst>
          </p:nvPr>
        </p:nvGraphicFramePr>
        <p:xfrm>
          <a:off x="81243" y="4736837"/>
          <a:ext cx="5040000" cy="695325"/>
        </p:xfrm>
        <a:graphic>
          <a:graphicData uri="http://schemas.openxmlformats.org/drawingml/2006/table">
            <a:tbl>
              <a:tblPr/>
              <a:tblGrid>
                <a:gridCol w="5040000">
                  <a:extLst>
                    <a:ext uri="{9D8B030D-6E8A-4147-A177-3AD203B41FA5}">
                      <a16:colId xmlns:a16="http://schemas.microsoft.com/office/drawing/2014/main" val="16296675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Base: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366 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| Margem de Erro: 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5.1.</a:t>
                      </a:r>
                      <a:endParaRPr lang="pt-BR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913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sei/Não tenho como avaliar: 9</a:t>
                      </a:r>
                      <a:r>
                        <a:rPr lang="pt-BR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entrevistados</a:t>
                      </a:r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 (não considerados para cálculo dos indicadores).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7904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Nota¹: Resultados apresentados em percentual (%).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946733"/>
                  </a:ext>
                </a:extLst>
              </a:tr>
            </a:tbl>
          </a:graphicData>
        </a:graphic>
      </p:graphicFrame>
      <p:sp>
        <p:nvSpPr>
          <p:cNvPr id="35" name="Elipse 34">
            <a:extLst>
              <a:ext uri="{FF2B5EF4-FFF2-40B4-BE49-F238E27FC236}">
                <a16:creationId xmlns:a16="http://schemas.microsoft.com/office/drawing/2014/main" id="{3D5B1BA8-9FEE-42D3-95AF-C9C86DFAA73F}"/>
              </a:ext>
            </a:extLst>
          </p:cNvPr>
          <p:cNvSpPr/>
          <p:nvPr/>
        </p:nvSpPr>
        <p:spPr>
          <a:xfrm>
            <a:off x="2105347" y="3642915"/>
            <a:ext cx="539757" cy="539757"/>
          </a:xfrm>
          <a:prstGeom prst="ellips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6" name="Retângulo Arredondado 12">
            <a:extLst>
              <a:ext uri="{FF2B5EF4-FFF2-40B4-BE49-F238E27FC236}">
                <a16:creationId xmlns:a16="http://schemas.microsoft.com/office/drawing/2014/main" id="{4FA7A931-8AF4-4BEE-AFE9-0082B3CD9EA2}"/>
              </a:ext>
            </a:extLst>
          </p:cNvPr>
          <p:cNvSpPr/>
          <p:nvPr/>
        </p:nvSpPr>
        <p:spPr>
          <a:xfrm>
            <a:off x="2033286" y="3430816"/>
            <a:ext cx="683878" cy="1737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Neutro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EE286A42-A1AC-4EE6-A609-99DB60DB5FAB}"/>
              </a:ext>
            </a:extLst>
          </p:cNvPr>
          <p:cNvSpPr/>
          <p:nvPr/>
        </p:nvSpPr>
        <p:spPr>
          <a:xfrm>
            <a:off x="9867682" y="2678866"/>
            <a:ext cx="1052109" cy="209999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BCACBD49-BD99-4BF4-8B1C-364D20003D57}"/>
              </a:ext>
            </a:extLst>
          </p:cNvPr>
          <p:cNvSpPr txBox="1"/>
          <p:nvPr/>
        </p:nvSpPr>
        <p:spPr>
          <a:xfrm>
            <a:off x="557922" y="242563"/>
            <a:ext cx="4413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Avaliação geral</a:t>
            </a:r>
          </a:p>
        </p:txBody>
      </p:sp>
      <p:pic>
        <p:nvPicPr>
          <p:cNvPr id="18" name="Gráfico 17" descr="Fala com preenchimento sólido">
            <a:extLst>
              <a:ext uri="{FF2B5EF4-FFF2-40B4-BE49-F238E27FC236}">
                <a16:creationId xmlns:a16="http://schemas.microsoft.com/office/drawing/2014/main" id="{F92C11D6-CE0D-4D5B-AF5A-6920A9C69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09868" y="4956631"/>
            <a:ext cx="638645" cy="638645"/>
          </a:xfrm>
          <a:prstGeom prst="rect">
            <a:avLst/>
          </a:prstGeom>
        </p:spPr>
      </p:pic>
      <p:sp>
        <p:nvSpPr>
          <p:cNvPr id="27" name="Retângulo 26">
            <a:extLst>
              <a:ext uri="{FF2B5EF4-FFF2-40B4-BE49-F238E27FC236}">
                <a16:creationId xmlns:a16="http://schemas.microsoft.com/office/drawing/2014/main" id="{AD1CF3B2-AF03-4E77-B24C-0278D60D0875}"/>
              </a:ext>
            </a:extLst>
          </p:cNvPr>
          <p:cNvSpPr/>
          <p:nvPr/>
        </p:nvSpPr>
        <p:spPr>
          <a:xfrm>
            <a:off x="9843685" y="3729802"/>
            <a:ext cx="2099899" cy="209999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Arredondado 12">
            <a:extLst>
              <a:ext uri="{FF2B5EF4-FFF2-40B4-BE49-F238E27FC236}">
                <a16:creationId xmlns:a16="http://schemas.microsoft.com/office/drawing/2014/main" id="{8E6C72E1-B5A0-4623-B9F2-6BF6AAF2F368}"/>
              </a:ext>
            </a:extLst>
          </p:cNvPr>
          <p:cNvSpPr/>
          <p:nvPr/>
        </p:nvSpPr>
        <p:spPr>
          <a:xfrm>
            <a:off x="557922" y="2027936"/>
            <a:ext cx="828000" cy="57429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45F0ACF-7692-45A9-9494-1F450C776EA7}" type="TxLink">
              <a:rPr lang="en-US" sz="1200" b="1" i="0" u="none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pPr algn="ctr"/>
              <a:t>Negativo 10,6</a:t>
            </a:fld>
            <a:endParaRPr lang="pt-BR" sz="20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tângulo Arredondado 12">
            <a:extLst>
              <a:ext uri="{FF2B5EF4-FFF2-40B4-BE49-F238E27FC236}">
                <a16:creationId xmlns:a16="http://schemas.microsoft.com/office/drawing/2014/main" id="{8B92175E-70C5-47C5-B605-A84153E22819}"/>
              </a:ext>
            </a:extLst>
          </p:cNvPr>
          <p:cNvSpPr/>
          <p:nvPr/>
        </p:nvSpPr>
        <p:spPr>
          <a:xfrm>
            <a:off x="3720109" y="2027936"/>
            <a:ext cx="828001" cy="57429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200" b="1" dirty="0">
                <a:solidFill>
                  <a:schemeClr val="bg1"/>
                </a:solidFill>
              </a:rPr>
              <a:t>Positivo 87,2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6DA12C0A-99A2-400F-B889-BDFBBD79FE94}"/>
              </a:ext>
            </a:extLst>
          </p:cNvPr>
          <p:cNvSpPr/>
          <p:nvPr/>
        </p:nvSpPr>
        <p:spPr>
          <a:xfrm>
            <a:off x="9869600" y="4490818"/>
            <a:ext cx="2102406" cy="209999"/>
          </a:xfrm>
          <a:prstGeom prst="rect">
            <a:avLst/>
          </a:prstGeom>
          <a:noFill/>
          <a:ln w="19050" cap="rnd">
            <a:solidFill>
              <a:srgbClr val="70AD47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78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 descr="Fala com preenchimento sólido">
            <a:extLst>
              <a:ext uri="{FF2B5EF4-FFF2-40B4-BE49-F238E27FC236}">
                <a16:creationId xmlns:a16="http://schemas.microsoft.com/office/drawing/2014/main" id="{79936D05-6F25-4D03-AE85-04E34A1C75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68472" y="-404694"/>
            <a:ext cx="4322381" cy="4322381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A7602842-B921-48E1-9A55-81B9BEE3E2C0}"/>
              </a:ext>
            </a:extLst>
          </p:cNvPr>
          <p:cNvSpPr txBox="1"/>
          <p:nvPr/>
        </p:nvSpPr>
        <p:spPr>
          <a:xfrm>
            <a:off x="196609" y="1219937"/>
            <a:ext cx="10347746" cy="516466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3A8AC5"/>
              </a:buClr>
              <a:buFont typeface="Wingdings" panose="05000000000000000000" pitchFamily="2" charset="2"/>
              <a:buChar char="v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maneira geral, o desempenho do plano PROASA, referindo-se a aspectos que investigam a satisfação do beneficiário (questões com 5 gradientes) foi positivo, tendo apenas uma questão em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Não Conformidade.</a:t>
            </a:r>
          </a:p>
          <a:p>
            <a:pPr marL="285750" indent="-285750" algn="just">
              <a:spcAft>
                <a:spcPts val="600"/>
              </a:spcAft>
              <a:buClr>
                <a:srgbClr val="3A8AC5"/>
              </a:buClr>
              <a:buFont typeface="Wingdings" panose="05000000000000000000" pitchFamily="2" charset="2"/>
              <a:buChar char="v"/>
            </a:pPr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Clr>
                <a:srgbClr val="3A8AC5"/>
              </a:buClr>
              <a:buFont typeface="Wingdings" panose="05000000000000000000" pitchFamily="2" charset="2"/>
              <a:buChar char="v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maior desempenho ocorreu na questão 4, que avalia a atenção em saúde recebida,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94,6%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dos beneficiários avaliaram positivamente, classificando o atributo em patamar de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Excelência.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Já a questão 5 que se refere a facilidade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</a:rPr>
              <a:t>de acesso à lista de prestadores de serviços credenciados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é a que tem o índice mais baixo, classificada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Não Conforme,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com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71,7%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just">
              <a:spcAft>
                <a:spcPts val="600"/>
              </a:spcAft>
              <a:buClr>
                <a:srgbClr val="3A8AC5"/>
              </a:buClr>
            </a:pPr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Clr>
                <a:srgbClr val="3A8AC5"/>
              </a:buClr>
              <a:buFont typeface="Wingdings" panose="05000000000000000000" pitchFamily="2" charset="2"/>
              <a:buChar char="v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Ponto de atenção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ao viés de baixa em três questões relativas à satisfação, isto é, o percentual de respostas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Bom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está maior se comparado ao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Muito bom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o que indica probabilidade de migração da satisfação para não satisfação. </a:t>
            </a:r>
          </a:p>
          <a:p>
            <a:pPr algn="just">
              <a:spcAft>
                <a:spcPts val="600"/>
              </a:spcAft>
              <a:buClr>
                <a:srgbClr val="3A8AC5"/>
              </a:buClr>
            </a:pP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Clr>
                <a:srgbClr val="3A8AC5"/>
              </a:buClr>
              <a:buFont typeface="Wingdings" panose="05000000000000000000" pitchFamily="2" charset="2"/>
              <a:buChar char="v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 fim, a avaliação do plano atingiu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93,5%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satisfação geral, classificando este atributo em patamar de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Excelência.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 ponto importante a ser citado, é que apresenta apenas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0,3%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insatisfeitos, logo a não satisfação está concentrada na neutralidade (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Regular 6,2%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Clr>
                <a:srgbClr val="3A8AC5"/>
              </a:buClr>
              <a:buFont typeface="Wingdings" panose="05000000000000000000" pitchFamily="2" charset="2"/>
              <a:buChar char="v"/>
            </a:pPr>
            <a:endParaRPr lang="pt-BR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just">
              <a:spcAft>
                <a:spcPts val="600"/>
              </a:spcAft>
              <a:buClr>
                <a:srgbClr val="3A8AC5"/>
              </a:buClr>
              <a:buFont typeface="Wingdings" panose="05000000000000000000" pitchFamily="2" charset="2"/>
              <a:buChar char="v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 relação a recomendação do plano, temos um percentual positivo de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87,2%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Correlacionando a taxa de recomendação nota-se que ela acompanha a satisfação geral, a diferença entre elas é de aproximadamente 6,3pp. Nesse sentido, realizar ações que melhorem os atributos analisados poderão, inclusive, aumentar o nível de recomendação que os beneficiários fazem do plano de saúde.</a:t>
            </a:r>
          </a:p>
          <a:p>
            <a:pPr marL="285750" indent="-285750" algn="just">
              <a:spcAft>
                <a:spcPts val="600"/>
              </a:spcAft>
              <a:buClr>
                <a:srgbClr val="3A8AC5"/>
              </a:buClr>
              <a:buFont typeface="Wingdings" panose="05000000000000000000" pitchFamily="2" charset="2"/>
              <a:buChar char="v"/>
            </a:pPr>
            <a:endParaRPr lang="pt-B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FFB69EB-9484-44C1-B712-8E523710B7CD}"/>
              </a:ext>
            </a:extLst>
          </p:cNvPr>
          <p:cNvSpPr txBox="1"/>
          <p:nvPr/>
        </p:nvSpPr>
        <p:spPr>
          <a:xfrm>
            <a:off x="557922" y="242563"/>
            <a:ext cx="4413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372098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olha que horrivel">
            <a:extLst>
              <a:ext uri="{FF2B5EF4-FFF2-40B4-BE49-F238E27FC236}">
                <a16:creationId xmlns:a16="http://schemas.microsoft.com/office/drawing/2014/main" id="{BC5703C7-F614-417E-972E-1D9BCB94F7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80417" y="351629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153AD1F9-D988-406D-9306-3B79B3B4AA23}"/>
              </a:ext>
            </a:extLst>
          </p:cNvPr>
          <p:cNvSpPr txBox="1"/>
          <p:nvPr/>
        </p:nvSpPr>
        <p:spPr>
          <a:xfrm>
            <a:off x="631370" y="1732173"/>
            <a:ext cx="4865039" cy="41906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mbria" panose="02040503050406030204" pitchFamily="18" charset="0"/>
              </a:rPr>
              <a:t>Resultados da Análise Preliminar da Base de Dados: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Cambria" panose="020405030504060302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 panose="02040503050406030204" pitchFamily="18" charset="0"/>
              </a:rPr>
              <a:t>Ao realizar o estudo dos dados, que contou com uma higienização sistêmica de registros inválidos, tais como:  contatos sem número de telefone, registros inválidos por falta de DDD ou caracteres numéricos insuficientes.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ea typeface="Cambria" panose="020405030504060302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 panose="02040503050406030204" pitchFamily="18" charset="0"/>
              </a:rPr>
              <a:t>Após esta higienização concluímos que havia número suficiente de registros para a realização da pesquisa telefônica, sem prejuízo dos parâmetros definidos no estudo amostral. 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ea typeface="Cambria" panose="020405030504060302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ea typeface="Cambria" panose="02040503050406030204" pitchFamily="18" charset="0"/>
              </a:rPr>
              <a:t>Ao longo do campo as analises se confirmaram, não sendo observadas inconsistências que justificasse uma revisão dos cadastros por parte da operadora.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chemeClr val="tx1">
                  <a:lumMod val="50000"/>
                  <a:lumOff val="50000"/>
                </a:schemeClr>
              </a:buClr>
              <a:tabLst>
                <a:tab pos="457200" algn="l"/>
              </a:tabLst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AutoShape 2" descr="olha que horrivel">
            <a:extLst>
              <a:ext uri="{FF2B5EF4-FFF2-40B4-BE49-F238E27FC236}">
                <a16:creationId xmlns:a16="http://schemas.microsoft.com/office/drawing/2014/main" id="{3943F5C5-49BD-4222-A9B4-5317D2B046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342298" y="379152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F400BAE3-F26C-4172-831E-67B028209E8D}"/>
              </a:ext>
            </a:extLst>
          </p:cNvPr>
          <p:cNvSpPr txBox="1"/>
          <p:nvPr/>
        </p:nvSpPr>
        <p:spPr>
          <a:xfrm>
            <a:off x="6044092" y="2051101"/>
            <a:ext cx="595798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População total: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18.550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Beneficiários PROASA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População elegível à pesquisa: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15.213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maiores de 18 anos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Planejamento da Pesquisa: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05/01/2021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Período de Campo: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15/02/2021 à 09/04/2021</a:t>
            </a: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endParaRPr lang="pt-BR" sz="1600" b="1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Forma de coleta dos dados: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Pesquisa telefônica (CATI)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Seguindo os códigos de ética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ASQ, ICC/ESOMAR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e a </a:t>
            </a: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norma ABNT NBR ISO 20.252</a:t>
            </a:r>
          </a:p>
        </p:txBody>
      </p:sp>
      <p:pic>
        <p:nvPicPr>
          <p:cNvPr id="2060" name="Picture 12" descr="Planejamento - ícones de esportes grátis">
            <a:extLst>
              <a:ext uri="{FF2B5EF4-FFF2-40B4-BE49-F238E27FC236}">
                <a16:creationId xmlns:a16="http://schemas.microsoft.com/office/drawing/2014/main" id="{91EBFC0C-A774-4004-BBB1-54FF35DE7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78" y="1482909"/>
            <a:ext cx="878435" cy="87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E1C680BA-AC21-4819-8A77-1A878DF1F836}"/>
              </a:ext>
            </a:extLst>
          </p:cNvPr>
          <p:cNvSpPr txBox="1"/>
          <p:nvPr/>
        </p:nvSpPr>
        <p:spPr>
          <a:xfrm>
            <a:off x="557922" y="242563"/>
            <a:ext cx="3152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Planejamento</a:t>
            </a:r>
          </a:p>
        </p:txBody>
      </p:sp>
    </p:spTree>
    <p:extLst>
      <p:ext uri="{BB962C8B-B14F-4D97-AF65-F5344CB8AC3E}">
        <p14:creationId xmlns:p14="http://schemas.microsoft.com/office/powerpoint/2010/main" val="293182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aixaDeTexto 55">
            <a:extLst>
              <a:ext uri="{FF2B5EF4-FFF2-40B4-BE49-F238E27FC236}">
                <a16:creationId xmlns:a16="http://schemas.microsoft.com/office/drawing/2014/main" id="{938D1E4C-98BE-4C8E-A161-F4135B7B7858}"/>
              </a:ext>
            </a:extLst>
          </p:cNvPr>
          <p:cNvSpPr txBox="1"/>
          <p:nvPr/>
        </p:nvSpPr>
        <p:spPr>
          <a:xfrm>
            <a:off x="8217953" y="4778859"/>
            <a:ext cx="273615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tx1">
                  <a:lumMod val="50000"/>
                  <a:lumOff val="50000"/>
                </a:schemeClr>
              </a:buClr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7" name="Retângulo 56">
            <a:extLst>
              <a:ext uri="{FF2B5EF4-FFF2-40B4-BE49-F238E27FC236}">
                <a16:creationId xmlns:a16="http://schemas.microsoft.com/office/drawing/2014/main" id="{7C9FE2F1-2677-4DEE-913B-A507EE43B9BB}"/>
              </a:ext>
            </a:extLst>
          </p:cNvPr>
          <p:cNvSpPr/>
          <p:nvPr/>
        </p:nvSpPr>
        <p:spPr>
          <a:xfrm>
            <a:off x="451181" y="1465458"/>
            <a:ext cx="3568684" cy="207749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5000" b="1" dirty="0">
                <a:solidFill>
                  <a:schemeClr val="tx1">
                    <a:lumMod val="85000"/>
                    <a:lumOff val="15000"/>
                  </a:schemeClr>
                </a:solidFill>
                <a:cs typeface="Khmer UI" panose="020B0502040204020203" pitchFamily="34" charset="0"/>
              </a:rPr>
              <a:t>375</a:t>
            </a:r>
          </a:p>
          <a:p>
            <a:pPr algn="ctr"/>
            <a:r>
              <a:rPr lang="pt-BR" sz="14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Khmer UI" panose="020B0502040204020203" pitchFamily="34" charset="0"/>
              </a:rPr>
              <a:t>ENTREVISTADOS</a:t>
            </a:r>
          </a:p>
          <a:p>
            <a:pPr algn="r"/>
            <a:endParaRPr lang="pt-BR" sz="1400" b="1" spc="3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Khmer UI" panose="020B0502040204020203" pitchFamily="34" charset="0"/>
            </a:endParaRPr>
          </a:p>
          <a:p>
            <a:pPr algn="r"/>
            <a:endParaRPr lang="pt-BR" sz="1400" b="1" spc="3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Khmer UI" panose="020B0502040204020203" pitchFamily="34" charset="0"/>
            </a:endParaRPr>
          </a:p>
          <a:p>
            <a:pPr algn="ctr"/>
            <a:r>
              <a:rPr lang="pt-BR" sz="14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Khmer UI" panose="020B0502040204020203" pitchFamily="34" charset="0"/>
              </a:rPr>
              <a:t>Nível de Confiança: 95.0%</a:t>
            </a:r>
          </a:p>
          <a:p>
            <a:pPr algn="ctr"/>
            <a:r>
              <a:rPr lang="pt-BR" sz="14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Khmer UI" panose="020B0502040204020203" pitchFamily="34" charset="0"/>
              </a:rPr>
              <a:t>Margem de Erro: 5.0%</a:t>
            </a:r>
            <a:endParaRPr lang="pt-BR" sz="1400" b="1" spc="3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  <a:p>
            <a:pPr algn="ctr"/>
            <a:endParaRPr lang="pt-BR" sz="9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1A242337-D055-4EFA-B4E6-8BCBC93F22FC}"/>
              </a:ext>
            </a:extLst>
          </p:cNvPr>
          <p:cNvSpPr txBox="1"/>
          <p:nvPr/>
        </p:nvSpPr>
        <p:spPr>
          <a:xfrm>
            <a:off x="-1" y="6483717"/>
            <a:ext cx="6785113" cy="369279"/>
          </a:xfrm>
          <a:prstGeom prst="rect">
            <a:avLst/>
          </a:prstGeom>
          <a:noFill/>
        </p:spPr>
        <p:txBody>
          <a:bodyPr wrap="square" lIns="91390" tIns="45694" rIns="91390" bIns="45694" rtlCol="0">
            <a:spAutoFit/>
          </a:bodyPr>
          <a:lstStyle>
            <a:defPPr>
              <a:defRPr lang="pt-BR"/>
            </a:defPPr>
            <a:lvl1pPr defTabSz="1219535">
              <a:defRPr sz="1000" kern="0">
                <a:solidFill>
                  <a:srgbClr val="4D4E53"/>
                </a:solidFill>
              </a:defRPr>
            </a:lvl1pPr>
          </a:lstStyle>
          <a:p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Nota: Outros = </a:t>
            </a:r>
            <a:r>
              <a:rPr lang="pt-BR" sz="900" dirty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Demais classificações não especificadas anteriormente (por exemplo: o beneficiário é incapacitado de responder)</a:t>
            </a:r>
          </a:p>
          <a:p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Seta: Pentágono 58">
            <a:extLst>
              <a:ext uri="{FF2B5EF4-FFF2-40B4-BE49-F238E27FC236}">
                <a16:creationId xmlns:a16="http://schemas.microsoft.com/office/drawing/2014/main" id="{7B4F5466-7021-4809-8760-AC9DD6D65621}"/>
              </a:ext>
            </a:extLst>
          </p:cNvPr>
          <p:cNvSpPr/>
          <p:nvPr/>
        </p:nvSpPr>
        <p:spPr>
          <a:xfrm>
            <a:off x="2833234" y="3895934"/>
            <a:ext cx="5590541" cy="414710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  <a:cs typeface="Times New Roman" panose="02020603050405020304" pitchFamily="18" charset="0"/>
              </a:rPr>
              <a:t>Questionários concluídos</a:t>
            </a:r>
          </a:p>
        </p:txBody>
      </p:sp>
      <p:sp>
        <p:nvSpPr>
          <p:cNvPr id="60" name="Retângulo 59">
            <a:extLst>
              <a:ext uri="{FF2B5EF4-FFF2-40B4-BE49-F238E27FC236}">
                <a16:creationId xmlns:a16="http://schemas.microsoft.com/office/drawing/2014/main" id="{A20F131F-1385-470F-83A2-5F7742A55AF9}"/>
              </a:ext>
            </a:extLst>
          </p:cNvPr>
          <p:cNvSpPr/>
          <p:nvPr/>
        </p:nvSpPr>
        <p:spPr>
          <a:xfrm>
            <a:off x="2188220" y="3918617"/>
            <a:ext cx="532298" cy="39613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375</a:t>
            </a:r>
          </a:p>
        </p:txBody>
      </p:sp>
      <p:sp>
        <p:nvSpPr>
          <p:cNvPr id="61" name="Seta: Pentágono 60">
            <a:extLst>
              <a:ext uri="{FF2B5EF4-FFF2-40B4-BE49-F238E27FC236}">
                <a16:creationId xmlns:a16="http://schemas.microsoft.com/office/drawing/2014/main" id="{3DAAA7A3-EFE1-4515-997B-0259EF966872}"/>
              </a:ext>
            </a:extLst>
          </p:cNvPr>
          <p:cNvSpPr/>
          <p:nvPr/>
        </p:nvSpPr>
        <p:spPr>
          <a:xfrm>
            <a:off x="2840215" y="4351917"/>
            <a:ext cx="5583560" cy="43085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  <a:cs typeface="Times New Roman" panose="02020603050405020304" pitchFamily="18" charset="0"/>
              </a:rPr>
              <a:t>Beneficiários não aceitaram participar da pesquisa 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62" name="Retângulo 61">
            <a:extLst>
              <a:ext uri="{FF2B5EF4-FFF2-40B4-BE49-F238E27FC236}">
                <a16:creationId xmlns:a16="http://schemas.microsoft.com/office/drawing/2014/main" id="{3F00AA6E-DB59-42E6-AB31-612A26FFEF23}"/>
              </a:ext>
            </a:extLst>
          </p:cNvPr>
          <p:cNvSpPr/>
          <p:nvPr/>
        </p:nvSpPr>
        <p:spPr>
          <a:xfrm>
            <a:off x="2202011" y="4350346"/>
            <a:ext cx="532298" cy="43399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20</a:t>
            </a:r>
          </a:p>
        </p:txBody>
      </p:sp>
      <p:sp>
        <p:nvSpPr>
          <p:cNvPr id="63" name="Seta: Pentágono 62">
            <a:extLst>
              <a:ext uri="{FF2B5EF4-FFF2-40B4-BE49-F238E27FC236}">
                <a16:creationId xmlns:a16="http://schemas.microsoft.com/office/drawing/2014/main" id="{F927D2C7-4C9D-4096-9752-D13FDFA499EE}"/>
              </a:ext>
            </a:extLst>
          </p:cNvPr>
          <p:cNvSpPr/>
          <p:nvPr/>
        </p:nvSpPr>
        <p:spPr>
          <a:xfrm>
            <a:off x="2849155" y="4818108"/>
            <a:ext cx="5574620" cy="414710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</a:rPr>
              <a:t>Pesquisas</a:t>
            </a:r>
            <a:r>
              <a:rPr lang="pt-BR" sz="1400" dirty="0">
                <a:solidFill>
                  <a:schemeClr val="bg1"/>
                </a:solidFill>
                <a:cs typeface="Times New Roman" panose="02020603050405020304" pitchFamily="18" charset="0"/>
              </a:rPr>
              <a:t> Incompletas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64" name="Retângulo 63">
            <a:extLst>
              <a:ext uri="{FF2B5EF4-FFF2-40B4-BE49-F238E27FC236}">
                <a16:creationId xmlns:a16="http://schemas.microsoft.com/office/drawing/2014/main" id="{7E47FB64-6CE8-4CB2-8BEA-F4B4BA5FC24F}"/>
              </a:ext>
            </a:extLst>
          </p:cNvPr>
          <p:cNvSpPr/>
          <p:nvPr/>
        </p:nvSpPr>
        <p:spPr>
          <a:xfrm>
            <a:off x="2211536" y="4831350"/>
            <a:ext cx="532298" cy="40962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10</a:t>
            </a:r>
          </a:p>
        </p:txBody>
      </p:sp>
      <p:sp>
        <p:nvSpPr>
          <p:cNvPr id="65" name="Seta: Pentágono 64">
            <a:extLst>
              <a:ext uri="{FF2B5EF4-FFF2-40B4-BE49-F238E27FC236}">
                <a16:creationId xmlns:a16="http://schemas.microsoft.com/office/drawing/2014/main" id="{14D85E78-0059-4D40-98CB-555FEBC23F6B}"/>
              </a:ext>
            </a:extLst>
          </p:cNvPr>
          <p:cNvSpPr/>
          <p:nvPr/>
        </p:nvSpPr>
        <p:spPr>
          <a:xfrm>
            <a:off x="2849155" y="5274807"/>
            <a:ext cx="5574620" cy="43085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  <a:cs typeface="Times New Roman" panose="02020603050405020304" pitchFamily="18" charset="0"/>
              </a:rPr>
              <a:t>Ligações </a:t>
            </a:r>
            <a:r>
              <a:rPr lang="pt-BR" sz="1400" dirty="0">
                <a:solidFill>
                  <a:schemeClr val="bg1"/>
                </a:solidFill>
              </a:rPr>
              <a:t>onde</a:t>
            </a:r>
            <a:r>
              <a:rPr lang="pt-BR" sz="1400" dirty="0">
                <a:solidFill>
                  <a:schemeClr val="bg1"/>
                </a:solidFill>
                <a:cs typeface="Times New Roman" panose="02020603050405020304" pitchFamily="18" charset="0"/>
              </a:rPr>
              <a:t> não foi possível localizar o beneficiário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B0C06BF7-5D05-49E1-AF92-279C00DEDA76}"/>
              </a:ext>
            </a:extLst>
          </p:cNvPr>
          <p:cNvSpPr/>
          <p:nvPr/>
        </p:nvSpPr>
        <p:spPr>
          <a:xfrm>
            <a:off x="2197745" y="5286016"/>
            <a:ext cx="532298" cy="40756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1.024</a:t>
            </a:r>
          </a:p>
        </p:txBody>
      </p:sp>
      <p:sp>
        <p:nvSpPr>
          <p:cNvPr id="67" name="Seta: Pentágono 66">
            <a:extLst>
              <a:ext uri="{FF2B5EF4-FFF2-40B4-BE49-F238E27FC236}">
                <a16:creationId xmlns:a16="http://schemas.microsoft.com/office/drawing/2014/main" id="{D5437581-8879-405E-B100-5ED31484A8F6}"/>
              </a:ext>
            </a:extLst>
          </p:cNvPr>
          <p:cNvSpPr/>
          <p:nvPr/>
        </p:nvSpPr>
        <p:spPr>
          <a:xfrm>
            <a:off x="2857115" y="5750311"/>
            <a:ext cx="5566660" cy="414710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bg1"/>
                </a:solidFill>
                <a:cs typeface="Times New Roman" panose="02020603050405020304" pitchFamily="18" charset="0"/>
              </a:rPr>
              <a:t>Outros motivos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DA389ECD-C247-4B4E-9446-5B52DA211201}"/>
              </a:ext>
            </a:extLst>
          </p:cNvPr>
          <p:cNvSpPr/>
          <p:nvPr/>
        </p:nvSpPr>
        <p:spPr>
          <a:xfrm>
            <a:off x="2200637" y="5742240"/>
            <a:ext cx="532298" cy="43399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16</a:t>
            </a:r>
          </a:p>
        </p:txBody>
      </p:sp>
      <p:sp>
        <p:nvSpPr>
          <p:cNvPr id="69" name="Retângulo 68">
            <a:extLst>
              <a:ext uri="{FF2B5EF4-FFF2-40B4-BE49-F238E27FC236}">
                <a16:creationId xmlns:a16="http://schemas.microsoft.com/office/drawing/2014/main" id="{F747E053-A5F6-4EBC-9273-BABF7332C5F5}"/>
              </a:ext>
            </a:extLst>
          </p:cNvPr>
          <p:cNvSpPr/>
          <p:nvPr/>
        </p:nvSpPr>
        <p:spPr>
          <a:xfrm>
            <a:off x="457112" y="3926030"/>
            <a:ext cx="1616453" cy="39613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26,2%</a:t>
            </a:r>
          </a:p>
        </p:txBody>
      </p:sp>
      <p:sp>
        <p:nvSpPr>
          <p:cNvPr id="70" name="Retângulo 69">
            <a:extLst>
              <a:ext uri="{FF2B5EF4-FFF2-40B4-BE49-F238E27FC236}">
                <a16:creationId xmlns:a16="http://schemas.microsoft.com/office/drawing/2014/main" id="{6F5C958C-0B18-42BE-9E51-F32B326F87FC}"/>
              </a:ext>
            </a:extLst>
          </p:cNvPr>
          <p:cNvSpPr/>
          <p:nvPr/>
        </p:nvSpPr>
        <p:spPr>
          <a:xfrm>
            <a:off x="451853" y="4367285"/>
            <a:ext cx="1616453" cy="42528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0,6%</a:t>
            </a:r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959A0DB8-9C52-4926-8C6B-F941A42AA7A3}"/>
              </a:ext>
            </a:extLst>
          </p:cNvPr>
          <p:cNvSpPr/>
          <p:nvPr/>
        </p:nvSpPr>
        <p:spPr>
          <a:xfrm>
            <a:off x="451853" y="4845054"/>
            <a:ext cx="1616453" cy="40962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0,7%</a:t>
            </a:r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id="{8826809D-8C7F-4968-9A2F-DFDA646783EC}"/>
              </a:ext>
            </a:extLst>
          </p:cNvPr>
          <p:cNvSpPr/>
          <p:nvPr/>
        </p:nvSpPr>
        <p:spPr>
          <a:xfrm>
            <a:off x="457112" y="5294247"/>
            <a:ext cx="1616453" cy="40756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71,4%</a:t>
            </a:r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F67DA65B-4BD3-4777-86E7-1B8632DE120A}"/>
              </a:ext>
            </a:extLst>
          </p:cNvPr>
          <p:cNvSpPr/>
          <p:nvPr/>
        </p:nvSpPr>
        <p:spPr>
          <a:xfrm>
            <a:off x="449242" y="5740829"/>
            <a:ext cx="1616453" cy="43399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1,1%</a:t>
            </a:r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B9ABF069-3398-4C5F-8FCC-2F4617B8D020}"/>
              </a:ext>
            </a:extLst>
          </p:cNvPr>
          <p:cNvSpPr/>
          <p:nvPr/>
        </p:nvSpPr>
        <p:spPr>
          <a:xfrm>
            <a:off x="2197745" y="4351917"/>
            <a:ext cx="532298" cy="43399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/>
              <a:t>9</a:t>
            </a:r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9D1AFCB4-5699-4DDA-9A59-43ADA8AB95A4}"/>
              </a:ext>
            </a:extLst>
          </p:cNvPr>
          <p:cNvSpPr/>
          <p:nvPr/>
        </p:nvSpPr>
        <p:spPr>
          <a:xfrm>
            <a:off x="4855090" y="1431890"/>
            <a:ext cx="3568685" cy="207749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txBody>
          <a:bodyPr wrap="square">
            <a:spAutoFit/>
          </a:bodyPr>
          <a:lstStyle/>
          <a:p>
            <a:pPr algn="ctr"/>
            <a:endParaRPr lang="pt-BR" sz="1400" spc="300" dirty="0">
              <a:solidFill>
                <a:schemeClr val="tx1">
                  <a:lumMod val="85000"/>
                  <a:lumOff val="15000"/>
                </a:schemeClr>
              </a:solidFill>
              <a:cs typeface="Khmer UI" panose="020B0502040204020203" pitchFamily="34" charset="0"/>
            </a:endParaRPr>
          </a:p>
          <a:p>
            <a:pPr algn="ctr"/>
            <a:r>
              <a:rPr lang="pt-BR" sz="1400" spc="300" dirty="0">
                <a:solidFill>
                  <a:schemeClr val="tx1">
                    <a:lumMod val="85000"/>
                    <a:lumOff val="15000"/>
                  </a:schemeClr>
                </a:solidFill>
                <a:cs typeface="Khmer UI" panose="020B0502040204020203" pitchFamily="34" charset="0"/>
              </a:rPr>
              <a:t>TAXA DE RESPONDENTES</a:t>
            </a:r>
          </a:p>
          <a:p>
            <a:pPr algn="ctr"/>
            <a:r>
              <a:rPr lang="pt-BR" sz="5000" b="1" dirty="0">
                <a:solidFill>
                  <a:schemeClr val="tx1">
                    <a:lumMod val="85000"/>
                    <a:lumOff val="15000"/>
                  </a:schemeClr>
                </a:solidFill>
                <a:cs typeface="Khmer UI" panose="020B0502040204020203" pitchFamily="34" charset="0"/>
              </a:rPr>
              <a:t>  26,2%</a:t>
            </a:r>
          </a:p>
          <a:p>
            <a:pPr algn="ctr"/>
            <a:endParaRPr lang="pt-BR" sz="1400" b="1" spc="3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Khmer UI" panose="020B0502040204020203" pitchFamily="34" charset="0"/>
            </a:endParaRPr>
          </a:p>
          <a:p>
            <a:pPr algn="ctr"/>
            <a:r>
              <a:rPr lang="pt-BR" sz="14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Khmer UI" panose="020B0502040204020203" pitchFamily="34" charset="0"/>
              </a:rPr>
              <a:t>Total de Ligações: 1.434</a:t>
            </a:r>
          </a:p>
          <a:p>
            <a:pPr algn="ctr"/>
            <a:endParaRPr lang="pt-BR" sz="1400" b="1" spc="3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Khmer UI" panose="020B0502040204020203" pitchFamily="34" charset="0"/>
            </a:endParaRPr>
          </a:p>
          <a:p>
            <a:pPr algn="ctr"/>
            <a:endParaRPr lang="pt-BR" sz="90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76" name="Gráfico 75" descr="Microfone de rádio com preenchimento sólido">
            <a:extLst>
              <a:ext uri="{FF2B5EF4-FFF2-40B4-BE49-F238E27FC236}">
                <a16:creationId xmlns:a16="http://schemas.microsoft.com/office/drawing/2014/main" id="{1470810F-D093-4C7F-8690-25A2D34EE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51" y="1157357"/>
            <a:ext cx="914400" cy="914400"/>
          </a:xfrm>
          <a:prstGeom prst="rect">
            <a:avLst/>
          </a:prstGeom>
        </p:spPr>
      </p:pic>
      <p:pic>
        <p:nvPicPr>
          <p:cNvPr id="77" name="Gráfico 76" descr="Sinal de polegar para cima com preenchimento sólido">
            <a:extLst>
              <a:ext uri="{FF2B5EF4-FFF2-40B4-BE49-F238E27FC236}">
                <a16:creationId xmlns:a16="http://schemas.microsoft.com/office/drawing/2014/main" id="{1E4A8650-283D-43B0-B6E7-26FA242D53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69195" y="1143517"/>
            <a:ext cx="914400" cy="914400"/>
          </a:xfrm>
          <a:prstGeom prst="rect">
            <a:avLst/>
          </a:prstGeom>
        </p:spPr>
      </p:pic>
      <p:pic>
        <p:nvPicPr>
          <p:cNvPr id="78" name="Gráfico 77" descr="Engrenagens estrutura de tópicos">
            <a:extLst>
              <a:ext uri="{FF2B5EF4-FFF2-40B4-BE49-F238E27FC236}">
                <a16:creationId xmlns:a16="http://schemas.microsoft.com/office/drawing/2014/main" id="{349DE21F-F7AC-400C-9369-F40DFE9F10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63733" y="2890822"/>
            <a:ext cx="3855586" cy="3855586"/>
          </a:xfrm>
          <a:prstGeom prst="rect">
            <a:avLst/>
          </a:prstGeom>
        </p:spPr>
      </p:pic>
      <p:sp>
        <p:nvSpPr>
          <p:cNvPr id="79" name="CaixaDeTexto 78">
            <a:extLst>
              <a:ext uri="{FF2B5EF4-FFF2-40B4-BE49-F238E27FC236}">
                <a16:creationId xmlns:a16="http://schemas.microsoft.com/office/drawing/2014/main" id="{F0F289A3-6080-4F07-B683-B56AA059D9B3}"/>
              </a:ext>
            </a:extLst>
          </p:cNvPr>
          <p:cNvSpPr txBox="1"/>
          <p:nvPr/>
        </p:nvSpPr>
        <p:spPr>
          <a:xfrm>
            <a:off x="557923" y="242563"/>
            <a:ext cx="2975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Dados Técnicos</a:t>
            </a:r>
          </a:p>
        </p:txBody>
      </p:sp>
    </p:spTree>
    <p:extLst>
      <p:ext uri="{BB962C8B-B14F-4D97-AF65-F5344CB8AC3E}">
        <p14:creationId xmlns:p14="http://schemas.microsoft.com/office/powerpoint/2010/main" val="60245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7FC1D7FE-EF73-4D0C-8738-2C9E0E2C83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825363"/>
              </p:ext>
            </p:extLst>
          </p:nvPr>
        </p:nvGraphicFramePr>
        <p:xfrm>
          <a:off x="1624282" y="1460543"/>
          <a:ext cx="7920000" cy="4109648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70855966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247900356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9654688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85886922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Questão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Base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Margem de Erro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881372"/>
                  </a:ext>
                </a:extLst>
              </a:tr>
              <a:tr h="360000">
                <a:tc rowSpan="5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Bloco A: </a:t>
                      </a:r>
                    </a:p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Atenção à Saúde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1 - Cuidados de saúde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589148"/>
                  </a:ext>
                </a:extLst>
              </a:tr>
              <a:tr h="509648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2 - Atenção imediata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26021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3 - Comunicação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83557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4 - Atenção à saúde recebida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306459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5 - Lista de médicos (acesso aos prestadores)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344492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Bloco B: </a:t>
                      </a:r>
                    </a:p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Canais de Atendimento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6 - Atendimento multicanal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40103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7 - Resolutividade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79298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8 - Documentos e formulários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9674"/>
                  </a:ext>
                </a:extLst>
              </a:tr>
              <a:tr h="3600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Bloco C: </a:t>
                      </a:r>
                    </a:p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Satisfação 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9 - Avaliação 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67606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12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10 - Recomendação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711154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C2E9EB9C-94BB-4F44-8888-C188853476B7}"/>
              </a:ext>
            </a:extLst>
          </p:cNvPr>
          <p:cNvSpPr txBox="1"/>
          <p:nvPr/>
        </p:nvSpPr>
        <p:spPr>
          <a:xfrm>
            <a:off x="451066" y="1120271"/>
            <a:ext cx="2731590" cy="317186"/>
          </a:xfrm>
          <a:prstGeom prst="rect">
            <a:avLst/>
          </a:prstGeom>
          <a:noFill/>
          <a:effectLst/>
        </p:spPr>
        <p:txBody>
          <a:bodyPr wrap="square" lIns="100760" tIns="50379" rIns="100760" bIns="50379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Margem de erro por atributo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4590672-71A1-4ADE-9709-2DA09C6F8076}"/>
              </a:ext>
            </a:extLst>
          </p:cNvPr>
          <p:cNvSpPr txBox="1"/>
          <p:nvPr/>
        </p:nvSpPr>
        <p:spPr>
          <a:xfrm>
            <a:off x="557923" y="242563"/>
            <a:ext cx="2975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Dados Técnicos</a:t>
            </a:r>
          </a:p>
        </p:txBody>
      </p:sp>
    </p:spTree>
    <p:extLst>
      <p:ext uri="{BB962C8B-B14F-4D97-AF65-F5344CB8AC3E}">
        <p14:creationId xmlns:p14="http://schemas.microsoft.com/office/powerpoint/2010/main" val="376590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B0542C8E-36E4-46EE-AB3A-82FB3BB62832}"/>
              </a:ext>
            </a:extLst>
          </p:cNvPr>
          <p:cNvSpPr txBox="1"/>
          <p:nvPr/>
        </p:nvSpPr>
        <p:spPr>
          <a:xfrm>
            <a:off x="415898" y="1078069"/>
            <a:ext cx="1854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Intervalo de Confiança</a:t>
            </a: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DB522C68-1CD7-497C-A43E-7C863AC2A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748279"/>
              </p:ext>
            </p:extLst>
          </p:nvPr>
        </p:nvGraphicFramePr>
        <p:xfrm>
          <a:off x="664473" y="1737205"/>
          <a:ext cx="10690064" cy="4277502"/>
        </p:xfrm>
        <a:graphic>
          <a:graphicData uri="http://schemas.openxmlformats.org/drawingml/2006/table">
            <a:tbl>
              <a:tblPr/>
              <a:tblGrid>
                <a:gridCol w="6288275">
                  <a:extLst>
                    <a:ext uri="{9D8B030D-6E8A-4147-A177-3AD203B41FA5}">
                      <a16:colId xmlns:a16="http://schemas.microsoft.com/office/drawing/2014/main" val="1115746144"/>
                    </a:ext>
                  </a:extLst>
                </a:gridCol>
                <a:gridCol w="628827">
                  <a:extLst>
                    <a:ext uri="{9D8B030D-6E8A-4147-A177-3AD203B41FA5}">
                      <a16:colId xmlns:a16="http://schemas.microsoft.com/office/drawing/2014/main" val="114320034"/>
                    </a:ext>
                  </a:extLst>
                </a:gridCol>
                <a:gridCol w="628827">
                  <a:extLst>
                    <a:ext uri="{9D8B030D-6E8A-4147-A177-3AD203B41FA5}">
                      <a16:colId xmlns:a16="http://schemas.microsoft.com/office/drawing/2014/main" val="2581823734"/>
                    </a:ext>
                  </a:extLst>
                </a:gridCol>
                <a:gridCol w="628827">
                  <a:extLst>
                    <a:ext uri="{9D8B030D-6E8A-4147-A177-3AD203B41FA5}">
                      <a16:colId xmlns:a16="http://schemas.microsoft.com/office/drawing/2014/main" val="341990963"/>
                    </a:ext>
                  </a:extLst>
                </a:gridCol>
                <a:gridCol w="628827">
                  <a:extLst>
                    <a:ext uri="{9D8B030D-6E8A-4147-A177-3AD203B41FA5}">
                      <a16:colId xmlns:a16="http://schemas.microsoft.com/office/drawing/2014/main" val="2236980782"/>
                    </a:ext>
                  </a:extLst>
                </a:gridCol>
                <a:gridCol w="628827">
                  <a:extLst>
                    <a:ext uri="{9D8B030D-6E8A-4147-A177-3AD203B41FA5}">
                      <a16:colId xmlns:a16="http://schemas.microsoft.com/office/drawing/2014/main" val="1461168209"/>
                    </a:ext>
                  </a:extLst>
                </a:gridCol>
                <a:gridCol w="628827">
                  <a:extLst>
                    <a:ext uri="{9D8B030D-6E8A-4147-A177-3AD203B41FA5}">
                      <a16:colId xmlns:a16="http://schemas.microsoft.com/office/drawing/2014/main" val="4140011720"/>
                    </a:ext>
                  </a:extLst>
                </a:gridCol>
                <a:gridCol w="628827">
                  <a:extLst>
                    <a:ext uri="{9D8B030D-6E8A-4147-A177-3AD203B41FA5}">
                      <a16:colId xmlns:a16="http://schemas.microsoft.com/office/drawing/2014/main" val="3092386113"/>
                    </a:ext>
                  </a:extLst>
                </a:gridCol>
              </a:tblGrid>
              <a:tr h="33211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1 - Cuidados de saúde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Amostral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152215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033785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Na maioria das vezes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72863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815492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590655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Nos 12 últimos meses não procurei cuidados de saúde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575494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sei/ Não me lembro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968288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655131"/>
                  </a:ext>
                </a:extLst>
              </a:tr>
              <a:tr h="33211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2 - Atenção imediata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Amostral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637983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Sempre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814259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Na maioria das vezes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50375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Às vezes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631606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Nunca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981715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Nos 12 últimos meses não precisei de atenção imediata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853615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Não sei/ Não me lembro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623709"/>
                  </a:ext>
                </a:extLst>
              </a:tr>
              <a:tr h="25627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839032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95F28445-5854-404C-87E8-28EB8E97AE39}"/>
              </a:ext>
            </a:extLst>
          </p:cNvPr>
          <p:cNvSpPr txBox="1"/>
          <p:nvPr/>
        </p:nvSpPr>
        <p:spPr>
          <a:xfrm>
            <a:off x="557923" y="242563"/>
            <a:ext cx="2975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Dados Técnicos</a:t>
            </a:r>
          </a:p>
        </p:txBody>
      </p:sp>
    </p:spTree>
    <p:extLst>
      <p:ext uri="{BB962C8B-B14F-4D97-AF65-F5344CB8AC3E}">
        <p14:creationId xmlns:p14="http://schemas.microsoft.com/office/powerpoint/2010/main" val="3848031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6C5F7299-989A-48F8-9DBC-549527C70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239709"/>
              </p:ext>
            </p:extLst>
          </p:nvPr>
        </p:nvGraphicFramePr>
        <p:xfrm>
          <a:off x="663266" y="3518448"/>
          <a:ext cx="10865464" cy="2500293"/>
        </p:xfrm>
        <a:graphic>
          <a:graphicData uri="http://schemas.openxmlformats.org/drawingml/2006/table">
            <a:tbl>
              <a:tblPr/>
              <a:tblGrid>
                <a:gridCol w="6391449">
                  <a:extLst>
                    <a:ext uri="{9D8B030D-6E8A-4147-A177-3AD203B41FA5}">
                      <a16:colId xmlns:a16="http://schemas.microsoft.com/office/drawing/2014/main" val="1115746144"/>
                    </a:ext>
                  </a:extLst>
                </a:gridCol>
                <a:gridCol w="639145">
                  <a:extLst>
                    <a:ext uri="{9D8B030D-6E8A-4147-A177-3AD203B41FA5}">
                      <a16:colId xmlns:a16="http://schemas.microsoft.com/office/drawing/2014/main" val="114320034"/>
                    </a:ext>
                  </a:extLst>
                </a:gridCol>
                <a:gridCol w="639145">
                  <a:extLst>
                    <a:ext uri="{9D8B030D-6E8A-4147-A177-3AD203B41FA5}">
                      <a16:colId xmlns:a16="http://schemas.microsoft.com/office/drawing/2014/main" val="479663922"/>
                    </a:ext>
                  </a:extLst>
                </a:gridCol>
                <a:gridCol w="639145">
                  <a:extLst>
                    <a:ext uri="{9D8B030D-6E8A-4147-A177-3AD203B41FA5}">
                      <a16:colId xmlns:a16="http://schemas.microsoft.com/office/drawing/2014/main" val="341990963"/>
                    </a:ext>
                  </a:extLst>
                </a:gridCol>
                <a:gridCol w="639145">
                  <a:extLst>
                    <a:ext uri="{9D8B030D-6E8A-4147-A177-3AD203B41FA5}">
                      <a16:colId xmlns:a16="http://schemas.microsoft.com/office/drawing/2014/main" val="2236980782"/>
                    </a:ext>
                  </a:extLst>
                </a:gridCol>
                <a:gridCol w="639145">
                  <a:extLst>
                    <a:ext uri="{9D8B030D-6E8A-4147-A177-3AD203B41FA5}">
                      <a16:colId xmlns:a16="http://schemas.microsoft.com/office/drawing/2014/main" val="1461168209"/>
                    </a:ext>
                  </a:extLst>
                </a:gridCol>
                <a:gridCol w="639145">
                  <a:extLst>
                    <a:ext uri="{9D8B030D-6E8A-4147-A177-3AD203B41FA5}">
                      <a16:colId xmlns:a16="http://schemas.microsoft.com/office/drawing/2014/main" val="4140011720"/>
                    </a:ext>
                  </a:extLst>
                </a:gridCol>
                <a:gridCol w="639145">
                  <a:extLst>
                    <a:ext uri="{9D8B030D-6E8A-4147-A177-3AD203B41FA5}">
                      <a16:colId xmlns:a16="http://schemas.microsoft.com/office/drawing/2014/main" val="3092386113"/>
                    </a:ext>
                  </a:extLst>
                </a:gridCol>
              </a:tblGrid>
              <a:tr h="31539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4 - Atenção em saúde recebida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Amostral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152215"/>
                  </a:ext>
                </a:extLst>
              </a:tr>
              <a:tr h="2694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Muito 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033785"/>
                  </a:ext>
                </a:extLst>
              </a:tr>
              <a:tr h="2694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279205"/>
                  </a:ext>
                </a:extLst>
              </a:tr>
              <a:tr h="2694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72863"/>
                  </a:ext>
                </a:extLst>
              </a:tr>
              <a:tr h="2694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590655"/>
                  </a:ext>
                </a:extLst>
              </a:tr>
              <a:tr h="2694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Muito 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575494"/>
                  </a:ext>
                </a:extLst>
              </a:tr>
              <a:tr h="2694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Nos 12 últimos meses não recebi atenção em saúde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968288"/>
                  </a:ext>
                </a:extLst>
              </a:tr>
              <a:tr h="2694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Não sei/Não me lembro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732845"/>
                  </a:ext>
                </a:extLst>
              </a:tr>
              <a:tr h="2694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655131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6C90812-E55F-4816-BA84-3A82F2B18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803670"/>
              </p:ext>
            </p:extLst>
          </p:nvPr>
        </p:nvGraphicFramePr>
        <p:xfrm>
          <a:off x="663266" y="1835335"/>
          <a:ext cx="10865465" cy="1283839"/>
        </p:xfrm>
        <a:graphic>
          <a:graphicData uri="http://schemas.openxmlformats.org/drawingml/2006/table">
            <a:tbl>
              <a:tblPr/>
              <a:tblGrid>
                <a:gridCol w="6391450">
                  <a:extLst>
                    <a:ext uri="{9D8B030D-6E8A-4147-A177-3AD203B41FA5}">
                      <a16:colId xmlns:a16="http://schemas.microsoft.com/office/drawing/2014/main" val="3385056006"/>
                    </a:ext>
                  </a:extLst>
                </a:gridCol>
                <a:gridCol w="639145">
                  <a:extLst>
                    <a:ext uri="{9D8B030D-6E8A-4147-A177-3AD203B41FA5}">
                      <a16:colId xmlns:a16="http://schemas.microsoft.com/office/drawing/2014/main" val="2835225926"/>
                    </a:ext>
                  </a:extLst>
                </a:gridCol>
                <a:gridCol w="639145">
                  <a:extLst>
                    <a:ext uri="{9D8B030D-6E8A-4147-A177-3AD203B41FA5}">
                      <a16:colId xmlns:a16="http://schemas.microsoft.com/office/drawing/2014/main" val="4093805413"/>
                    </a:ext>
                  </a:extLst>
                </a:gridCol>
                <a:gridCol w="639145">
                  <a:extLst>
                    <a:ext uri="{9D8B030D-6E8A-4147-A177-3AD203B41FA5}">
                      <a16:colId xmlns:a16="http://schemas.microsoft.com/office/drawing/2014/main" val="3727348578"/>
                    </a:ext>
                  </a:extLst>
                </a:gridCol>
                <a:gridCol w="639145">
                  <a:extLst>
                    <a:ext uri="{9D8B030D-6E8A-4147-A177-3AD203B41FA5}">
                      <a16:colId xmlns:a16="http://schemas.microsoft.com/office/drawing/2014/main" val="1048153658"/>
                    </a:ext>
                  </a:extLst>
                </a:gridCol>
                <a:gridCol w="639145">
                  <a:extLst>
                    <a:ext uri="{9D8B030D-6E8A-4147-A177-3AD203B41FA5}">
                      <a16:colId xmlns:a16="http://schemas.microsoft.com/office/drawing/2014/main" val="3970915615"/>
                    </a:ext>
                  </a:extLst>
                </a:gridCol>
                <a:gridCol w="639145">
                  <a:extLst>
                    <a:ext uri="{9D8B030D-6E8A-4147-A177-3AD203B41FA5}">
                      <a16:colId xmlns:a16="http://schemas.microsoft.com/office/drawing/2014/main" val="2353772704"/>
                    </a:ext>
                  </a:extLst>
                </a:gridCol>
                <a:gridCol w="639145">
                  <a:extLst>
                    <a:ext uri="{9D8B030D-6E8A-4147-A177-3AD203B41FA5}">
                      <a16:colId xmlns:a16="http://schemas.microsoft.com/office/drawing/2014/main" val="1051824744"/>
                    </a:ext>
                  </a:extLst>
                </a:gridCol>
              </a:tblGrid>
              <a:tr h="38728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3 - Comunicação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Amostral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541552"/>
                  </a:ext>
                </a:extLst>
              </a:tr>
              <a:tr h="29885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999499"/>
                  </a:ext>
                </a:extLst>
              </a:tr>
              <a:tr h="29885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623727"/>
                  </a:ext>
                </a:extLst>
              </a:tr>
              <a:tr h="29885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Não sei/Não me lembro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849346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DB20C73D-9702-451B-8448-649458013E0D}"/>
              </a:ext>
            </a:extLst>
          </p:cNvPr>
          <p:cNvSpPr txBox="1"/>
          <p:nvPr/>
        </p:nvSpPr>
        <p:spPr>
          <a:xfrm>
            <a:off x="415898" y="1078069"/>
            <a:ext cx="1854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Intervalo de Confiança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9FA0376-B926-45F1-80BB-3AD4A909D0C7}"/>
              </a:ext>
            </a:extLst>
          </p:cNvPr>
          <p:cNvSpPr txBox="1"/>
          <p:nvPr/>
        </p:nvSpPr>
        <p:spPr>
          <a:xfrm>
            <a:off x="557923" y="242563"/>
            <a:ext cx="2975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Dados Técnicos</a:t>
            </a:r>
          </a:p>
        </p:txBody>
      </p:sp>
    </p:spTree>
    <p:extLst>
      <p:ext uri="{BB962C8B-B14F-4D97-AF65-F5344CB8AC3E}">
        <p14:creationId xmlns:p14="http://schemas.microsoft.com/office/powerpoint/2010/main" val="114038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9B9DBE00-7612-47BC-A852-76909DD7E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933109"/>
              </p:ext>
            </p:extLst>
          </p:nvPr>
        </p:nvGraphicFramePr>
        <p:xfrm>
          <a:off x="664473" y="4157897"/>
          <a:ext cx="11007602" cy="2389036"/>
        </p:xfrm>
        <a:graphic>
          <a:graphicData uri="http://schemas.openxmlformats.org/drawingml/2006/table">
            <a:tbl>
              <a:tblPr/>
              <a:tblGrid>
                <a:gridCol w="6475060">
                  <a:extLst>
                    <a:ext uri="{9D8B030D-6E8A-4147-A177-3AD203B41FA5}">
                      <a16:colId xmlns:a16="http://schemas.microsoft.com/office/drawing/2014/main" val="1115746144"/>
                    </a:ext>
                  </a:extLst>
                </a:gridCol>
                <a:gridCol w="647506">
                  <a:extLst>
                    <a:ext uri="{9D8B030D-6E8A-4147-A177-3AD203B41FA5}">
                      <a16:colId xmlns:a16="http://schemas.microsoft.com/office/drawing/2014/main" val="114320034"/>
                    </a:ext>
                  </a:extLst>
                </a:gridCol>
                <a:gridCol w="647506">
                  <a:extLst>
                    <a:ext uri="{9D8B030D-6E8A-4147-A177-3AD203B41FA5}">
                      <a16:colId xmlns:a16="http://schemas.microsoft.com/office/drawing/2014/main" val="3241541020"/>
                    </a:ext>
                  </a:extLst>
                </a:gridCol>
                <a:gridCol w="647506">
                  <a:extLst>
                    <a:ext uri="{9D8B030D-6E8A-4147-A177-3AD203B41FA5}">
                      <a16:colId xmlns:a16="http://schemas.microsoft.com/office/drawing/2014/main" val="341990963"/>
                    </a:ext>
                  </a:extLst>
                </a:gridCol>
                <a:gridCol w="647506">
                  <a:extLst>
                    <a:ext uri="{9D8B030D-6E8A-4147-A177-3AD203B41FA5}">
                      <a16:colId xmlns:a16="http://schemas.microsoft.com/office/drawing/2014/main" val="2236980782"/>
                    </a:ext>
                  </a:extLst>
                </a:gridCol>
                <a:gridCol w="647506">
                  <a:extLst>
                    <a:ext uri="{9D8B030D-6E8A-4147-A177-3AD203B41FA5}">
                      <a16:colId xmlns:a16="http://schemas.microsoft.com/office/drawing/2014/main" val="1461168209"/>
                    </a:ext>
                  </a:extLst>
                </a:gridCol>
                <a:gridCol w="647506">
                  <a:extLst>
                    <a:ext uri="{9D8B030D-6E8A-4147-A177-3AD203B41FA5}">
                      <a16:colId xmlns:a16="http://schemas.microsoft.com/office/drawing/2014/main" val="4140011720"/>
                    </a:ext>
                  </a:extLst>
                </a:gridCol>
                <a:gridCol w="647506">
                  <a:extLst>
                    <a:ext uri="{9D8B030D-6E8A-4147-A177-3AD203B41FA5}">
                      <a16:colId xmlns:a16="http://schemas.microsoft.com/office/drawing/2014/main" val="3092386113"/>
                    </a:ext>
                  </a:extLst>
                </a:gridCol>
              </a:tblGrid>
              <a:tr h="34184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6 - Atendimento multicanal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Amostral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152215"/>
                  </a:ext>
                </a:extLst>
              </a:tr>
              <a:tr h="2920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Muito 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033785"/>
                  </a:ext>
                </a:extLst>
              </a:tr>
              <a:tr h="2920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279205"/>
                  </a:ext>
                </a:extLst>
              </a:tr>
              <a:tr h="2920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72863"/>
                  </a:ext>
                </a:extLst>
              </a:tr>
              <a:tr h="2920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590655"/>
                  </a:ext>
                </a:extLst>
              </a:tr>
              <a:tr h="2920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Muito 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575494"/>
                  </a:ext>
                </a:extLst>
              </a:tr>
              <a:tr h="2920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Nos 12 últimos meses não acessei meu plano de saúde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968288"/>
                  </a:ext>
                </a:extLst>
              </a:tr>
              <a:tr h="29203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Não sei/Não me lembro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655131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0D5934E-5181-4028-836F-F7F60A4EB3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342996"/>
              </p:ext>
            </p:extLst>
          </p:nvPr>
        </p:nvGraphicFramePr>
        <p:xfrm>
          <a:off x="664473" y="1694336"/>
          <a:ext cx="11007602" cy="2334345"/>
        </p:xfrm>
        <a:graphic>
          <a:graphicData uri="http://schemas.openxmlformats.org/drawingml/2006/table">
            <a:tbl>
              <a:tblPr/>
              <a:tblGrid>
                <a:gridCol w="6475060">
                  <a:extLst>
                    <a:ext uri="{9D8B030D-6E8A-4147-A177-3AD203B41FA5}">
                      <a16:colId xmlns:a16="http://schemas.microsoft.com/office/drawing/2014/main" val="726824162"/>
                    </a:ext>
                  </a:extLst>
                </a:gridCol>
                <a:gridCol w="647506">
                  <a:extLst>
                    <a:ext uri="{9D8B030D-6E8A-4147-A177-3AD203B41FA5}">
                      <a16:colId xmlns:a16="http://schemas.microsoft.com/office/drawing/2014/main" val="4157636133"/>
                    </a:ext>
                  </a:extLst>
                </a:gridCol>
                <a:gridCol w="647506">
                  <a:extLst>
                    <a:ext uri="{9D8B030D-6E8A-4147-A177-3AD203B41FA5}">
                      <a16:colId xmlns:a16="http://schemas.microsoft.com/office/drawing/2014/main" val="2620729670"/>
                    </a:ext>
                  </a:extLst>
                </a:gridCol>
                <a:gridCol w="647506">
                  <a:extLst>
                    <a:ext uri="{9D8B030D-6E8A-4147-A177-3AD203B41FA5}">
                      <a16:colId xmlns:a16="http://schemas.microsoft.com/office/drawing/2014/main" val="2207669445"/>
                    </a:ext>
                  </a:extLst>
                </a:gridCol>
                <a:gridCol w="647506">
                  <a:extLst>
                    <a:ext uri="{9D8B030D-6E8A-4147-A177-3AD203B41FA5}">
                      <a16:colId xmlns:a16="http://schemas.microsoft.com/office/drawing/2014/main" val="1685865388"/>
                    </a:ext>
                  </a:extLst>
                </a:gridCol>
                <a:gridCol w="647506">
                  <a:extLst>
                    <a:ext uri="{9D8B030D-6E8A-4147-A177-3AD203B41FA5}">
                      <a16:colId xmlns:a16="http://schemas.microsoft.com/office/drawing/2014/main" val="3668452500"/>
                    </a:ext>
                  </a:extLst>
                </a:gridCol>
                <a:gridCol w="647506">
                  <a:extLst>
                    <a:ext uri="{9D8B030D-6E8A-4147-A177-3AD203B41FA5}">
                      <a16:colId xmlns:a16="http://schemas.microsoft.com/office/drawing/2014/main" val="499096782"/>
                    </a:ext>
                  </a:extLst>
                </a:gridCol>
                <a:gridCol w="647506">
                  <a:extLst>
                    <a:ext uri="{9D8B030D-6E8A-4147-A177-3AD203B41FA5}">
                      <a16:colId xmlns:a16="http://schemas.microsoft.com/office/drawing/2014/main" val="402138343"/>
                    </a:ext>
                  </a:extLst>
                </a:gridCol>
              </a:tblGrid>
              <a:tr h="33269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 – Acesso à lista de prestadores de serviços credenciados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Amostral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974588"/>
                  </a:ext>
                </a:extLst>
              </a:tr>
              <a:tr h="2842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Muito 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746075"/>
                  </a:ext>
                </a:extLst>
              </a:tr>
              <a:tr h="2842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557198"/>
                  </a:ext>
                </a:extLst>
              </a:tr>
              <a:tr h="2842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274803"/>
                  </a:ext>
                </a:extLst>
              </a:tr>
              <a:tr h="2842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934392"/>
                  </a:ext>
                </a:extLst>
              </a:tr>
              <a:tr h="2842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Muito 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733930"/>
                  </a:ext>
                </a:extLst>
              </a:tr>
              <a:tr h="2842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Nunca acessei a lista de prestadores de serviços credenciados pelo meu plano de saúde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574885"/>
                  </a:ext>
                </a:extLst>
              </a:tr>
              <a:tr h="2842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Não sei/Não me lembro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123514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D8709D7-8418-4FC2-8649-FFEC3BD17A99}"/>
              </a:ext>
            </a:extLst>
          </p:cNvPr>
          <p:cNvSpPr txBox="1"/>
          <p:nvPr/>
        </p:nvSpPr>
        <p:spPr>
          <a:xfrm>
            <a:off x="415898" y="1078069"/>
            <a:ext cx="1854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Intervalo de Confiança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56DE586-6276-4CF9-BE09-1BA9345B378B}"/>
              </a:ext>
            </a:extLst>
          </p:cNvPr>
          <p:cNvSpPr txBox="1"/>
          <p:nvPr/>
        </p:nvSpPr>
        <p:spPr>
          <a:xfrm>
            <a:off x="557923" y="242563"/>
            <a:ext cx="2975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Dados Técnicos</a:t>
            </a:r>
          </a:p>
        </p:txBody>
      </p:sp>
    </p:spTree>
    <p:extLst>
      <p:ext uri="{BB962C8B-B14F-4D97-AF65-F5344CB8AC3E}">
        <p14:creationId xmlns:p14="http://schemas.microsoft.com/office/powerpoint/2010/main" val="167832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6E92A931-AD82-41C0-9C5E-38BDBA0B05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839543"/>
              </p:ext>
            </p:extLst>
          </p:nvPr>
        </p:nvGraphicFramePr>
        <p:xfrm>
          <a:off x="664473" y="3497803"/>
          <a:ext cx="10761086" cy="2479881"/>
        </p:xfrm>
        <a:graphic>
          <a:graphicData uri="http://schemas.openxmlformats.org/drawingml/2006/table">
            <a:tbl>
              <a:tblPr/>
              <a:tblGrid>
                <a:gridCol w="6330051">
                  <a:extLst>
                    <a:ext uri="{9D8B030D-6E8A-4147-A177-3AD203B41FA5}">
                      <a16:colId xmlns:a16="http://schemas.microsoft.com/office/drawing/2014/main" val="1115746144"/>
                    </a:ext>
                  </a:extLst>
                </a:gridCol>
                <a:gridCol w="633005">
                  <a:extLst>
                    <a:ext uri="{9D8B030D-6E8A-4147-A177-3AD203B41FA5}">
                      <a16:colId xmlns:a16="http://schemas.microsoft.com/office/drawing/2014/main" val="114320034"/>
                    </a:ext>
                  </a:extLst>
                </a:gridCol>
                <a:gridCol w="633005">
                  <a:extLst>
                    <a:ext uri="{9D8B030D-6E8A-4147-A177-3AD203B41FA5}">
                      <a16:colId xmlns:a16="http://schemas.microsoft.com/office/drawing/2014/main" val="3586044677"/>
                    </a:ext>
                  </a:extLst>
                </a:gridCol>
                <a:gridCol w="633005">
                  <a:extLst>
                    <a:ext uri="{9D8B030D-6E8A-4147-A177-3AD203B41FA5}">
                      <a16:colId xmlns:a16="http://schemas.microsoft.com/office/drawing/2014/main" val="341990963"/>
                    </a:ext>
                  </a:extLst>
                </a:gridCol>
                <a:gridCol w="633005">
                  <a:extLst>
                    <a:ext uri="{9D8B030D-6E8A-4147-A177-3AD203B41FA5}">
                      <a16:colId xmlns:a16="http://schemas.microsoft.com/office/drawing/2014/main" val="2236980782"/>
                    </a:ext>
                  </a:extLst>
                </a:gridCol>
                <a:gridCol w="633005">
                  <a:extLst>
                    <a:ext uri="{9D8B030D-6E8A-4147-A177-3AD203B41FA5}">
                      <a16:colId xmlns:a16="http://schemas.microsoft.com/office/drawing/2014/main" val="1461168209"/>
                    </a:ext>
                  </a:extLst>
                </a:gridCol>
                <a:gridCol w="633005">
                  <a:extLst>
                    <a:ext uri="{9D8B030D-6E8A-4147-A177-3AD203B41FA5}">
                      <a16:colId xmlns:a16="http://schemas.microsoft.com/office/drawing/2014/main" val="4140011720"/>
                    </a:ext>
                  </a:extLst>
                </a:gridCol>
                <a:gridCol w="633005">
                  <a:extLst>
                    <a:ext uri="{9D8B030D-6E8A-4147-A177-3AD203B41FA5}">
                      <a16:colId xmlns:a16="http://schemas.microsoft.com/office/drawing/2014/main" val="3092386113"/>
                    </a:ext>
                  </a:extLst>
                </a:gridCol>
              </a:tblGrid>
              <a:tr h="32628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8 - Documentos e formulários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Amostral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152215"/>
                  </a:ext>
                </a:extLst>
              </a:tr>
              <a:tr h="2787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Muito 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033785"/>
                  </a:ext>
                </a:extLst>
              </a:tr>
              <a:tr h="2787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279205"/>
                  </a:ext>
                </a:extLst>
              </a:tr>
              <a:tr h="2787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Regular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72863"/>
                  </a:ext>
                </a:extLst>
              </a:tr>
              <a:tr h="2787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590655"/>
                  </a:ext>
                </a:extLst>
              </a:tr>
              <a:tr h="2787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Muito ruim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575494"/>
                  </a:ext>
                </a:extLst>
              </a:tr>
              <a:tr h="2787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Nunca preenchi documentos ou formulários exigidos pelo meu plano de saúde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968288"/>
                  </a:ext>
                </a:extLst>
              </a:tr>
              <a:tr h="2787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Não sei/ Não me lembro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732845"/>
                  </a:ext>
                </a:extLst>
              </a:tr>
              <a:tr h="1839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1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655131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336B1CD8-7A90-4BA9-B427-8BC30CA03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565941"/>
              </p:ext>
            </p:extLst>
          </p:nvPr>
        </p:nvGraphicFramePr>
        <p:xfrm>
          <a:off x="664473" y="1829942"/>
          <a:ext cx="10761086" cy="1459765"/>
        </p:xfrm>
        <a:graphic>
          <a:graphicData uri="http://schemas.openxmlformats.org/drawingml/2006/table">
            <a:tbl>
              <a:tblPr/>
              <a:tblGrid>
                <a:gridCol w="6330051">
                  <a:extLst>
                    <a:ext uri="{9D8B030D-6E8A-4147-A177-3AD203B41FA5}">
                      <a16:colId xmlns:a16="http://schemas.microsoft.com/office/drawing/2014/main" val="2634065673"/>
                    </a:ext>
                  </a:extLst>
                </a:gridCol>
                <a:gridCol w="633005">
                  <a:extLst>
                    <a:ext uri="{9D8B030D-6E8A-4147-A177-3AD203B41FA5}">
                      <a16:colId xmlns:a16="http://schemas.microsoft.com/office/drawing/2014/main" val="349016449"/>
                    </a:ext>
                  </a:extLst>
                </a:gridCol>
                <a:gridCol w="633005">
                  <a:extLst>
                    <a:ext uri="{9D8B030D-6E8A-4147-A177-3AD203B41FA5}">
                      <a16:colId xmlns:a16="http://schemas.microsoft.com/office/drawing/2014/main" val="3299115922"/>
                    </a:ext>
                  </a:extLst>
                </a:gridCol>
                <a:gridCol w="633005">
                  <a:extLst>
                    <a:ext uri="{9D8B030D-6E8A-4147-A177-3AD203B41FA5}">
                      <a16:colId xmlns:a16="http://schemas.microsoft.com/office/drawing/2014/main" val="172422263"/>
                    </a:ext>
                  </a:extLst>
                </a:gridCol>
                <a:gridCol w="633005">
                  <a:extLst>
                    <a:ext uri="{9D8B030D-6E8A-4147-A177-3AD203B41FA5}">
                      <a16:colId xmlns:a16="http://schemas.microsoft.com/office/drawing/2014/main" val="4191418555"/>
                    </a:ext>
                  </a:extLst>
                </a:gridCol>
                <a:gridCol w="633005">
                  <a:extLst>
                    <a:ext uri="{9D8B030D-6E8A-4147-A177-3AD203B41FA5}">
                      <a16:colId xmlns:a16="http://schemas.microsoft.com/office/drawing/2014/main" val="4280801574"/>
                    </a:ext>
                  </a:extLst>
                </a:gridCol>
                <a:gridCol w="633005">
                  <a:extLst>
                    <a:ext uri="{9D8B030D-6E8A-4147-A177-3AD203B41FA5}">
                      <a16:colId xmlns:a16="http://schemas.microsoft.com/office/drawing/2014/main" val="2026723250"/>
                    </a:ext>
                  </a:extLst>
                </a:gridCol>
                <a:gridCol w="633005">
                  <a:extLst>
                    <a:ext uri="{9D8B030D-6E8A-4147-A177-3AD203B41FA5}">
                      <a16:colId xmlns:a16="http://schemas.microsoft.com/office/drawing/2014/main" val="2654411616"/>
                    </a:ext>
                  </a:extLst>
                </a:gridCol>
              </a:tblGrid>
              <a:tr h="32430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7 - Nos últimos 12 meses, quando você fez uma reclamação para o seu plano você teve sua demanda resolvida?</a:t>
                      </a:r>
                    </a:p>
                  </a:txBody>
                  <a:tcPr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Proporção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Padrão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Erro Amostral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Nível de confiança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inferior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Intervalo Superior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508042"/>
                  </a:ext>
                </a:extLst>
              </a:tr>
              <a:tr h="2787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094340"/>
                  </a:ext>
                </a:extLst>
              </a:tr>
              <a:tr h="2787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812497"/>
                  </a:ext>
                </a:extLst>
              </a:tr>
              <a:tr h="2787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Nos 12 últimos meses não reclamei do meu plano de saúde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302557"/>
                  </a:ext>
                </a:extLst>
              </a:tr>
              <a:tr h="2787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Não sei/ Não me lembro</a:t>
                      </a:r>
                    </a:p>
                  </a:txBody>
                  <a:tcPr marL="7620" marR="7620" marT="762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676769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38DC8372-812B-45D5-B3BB-2FDB49311852}"/>
              </a:ext>
            </a:extLst>
          </p:cNvPr>
          <p:cNvSpPr txBox="1"/>
          <p:nvPr/>
        </p:nvSpPr>
        <p:spPr>
          <a:xfrm>
            <a:off x="415898" y="1078069"/>
            <a:ext cx="1854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Intervalo de Confiança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10E7F8F-81EF-4896-BB4E-363621424479}"/>
              </a:ext>
            </a:extLst>
          </p:cNvPr>
          <p:cNvSpPr txBox="1"/>
          <p:nvPr/>
        </p:nvSpPr>
        <p:spPr>
          <a:xfrm>
            <a:off x="557923" y="242563"/>
            <a:ext cx="2975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Dados Técnicos</a:t>
            </a:r>
          </a:p>
        </p:txBody>
      </p:sp>
    </p:spTree>
    <p:extLst>
      <p:ext uri="{BB962C8B-B14F-4D97-AF65-F5344CB8AC3E}">
        <p14:creationId xmlns:p14="http://schemas.microsoft.com/office/powerpoint/2010/main" val="3120062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3671</TotalTime>
  <Words>6263</Words>
  <Application>Microsoft Macintosh PowerPoint</Application>
  <PresentationFormat>Widescreen</PresentationFormat>
  <Paragraphs>1598</Paragraphs>
  <Slides>23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Maisa Mateus</dc:creator>
  <cp:lastModifiedBy>PROASA - Italo Franklin Cardoso Vaz</cp:lastModifiedBy>
  <cp:revision>318</cp:revision>
  <dcterms:created xsi:type="dcterms:W3CDTF">2021-03-17T23:00:47Z</dcterms:created>
  <dcterms:modified xsi:type="dcterms:W3CDTF">2021-04-30T11:02:30Z</dcterms:modified>
</cp:coreProperties>
</file>